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1671300" cy="4686300"/>
  <p:notesSz cx="11671300" cy="46863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75347" y="1452753"/>
            <a:ext cx="9920605" cy="98412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750695" y="2624328"/>
            <a:ext cx="8169910" cy="11715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83565" y="1077849"/>
            <a:ext cx="5077015" cy="30929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010719" y="1077849"/>
            <a:ext cx="5077015" cy="30929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3892" y="-52844"/>
            <a:ext cx="6107430" cy="4527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83565" y="1077849"/>
            <a:ext cx="10504170" cy="30929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968242" y="4358259"/>
            <a:ext cx="3734816" cy="234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83565" y="4358259"/>
            <a:ext cx="2684399" cy="234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403336" y="4358259"/>
            <a:ext cx="2684399" cy="234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30579" y="709917"/>
            <a:ext cx="1083881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Arial"/>
                <a:cs typeface="Arial"/>
              </a:rPr>
              <a:t>Summary: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partner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treats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previously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allocated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excess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business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interest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expense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as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paid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or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accrued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to </a:t>
            </a:r>
            <a:r>
              <a:rPr dirty="0" sz="1800" spc="-25">
                <a:latin typeface="Arial"/>
                <a:cs typeface="Arial"/>
              </a:rPr>
              <a:t>the </a:t>
            </a:r>
            <a:r>
              <a:rPr dirty="0" sz="1800">
                <a:latin typeface="Arial"/>
                <a:cs typeface="Arial"/>
              </a:rPr>
              <a:t>extent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of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allocated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excess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taxable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income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(ETI)</a:t>
            </a:r>
            <a:r>
              <a:rPr dirty="0" sz="1800" spc="-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from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the</a:t>
            </a:r>
            <a:r>
              <a:rPr dirty="0" sz="1800" spc="-10">
                <a:latin typeface="Arial"/>
                <a:cs typeface="Arial"/>
              </a:rPr>
              <a:t> partnership.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163(j)(4)(C):</a:t>
            </a:r>
            <a:r>
              <a:rPr dirty="0" spc="-105"/>
              <a:t> </a:t>
            </a:r>
            <a:r>
              <a:rPr dirty="0"/>
              <a:t>Excess</a:t>
            </a:r>
            <a:r>
              <a:rPr dirty="0" spc="-105"/>
              <a:t> </a:t>
            </a:r>
            <a:r>
              <a:rPr dirty="0"/>
              <a:t>Taxable</a:t>
            </a:r>
            <a:r>
              <a:rPr dirty="0" spc="-110"/>
              <a:t> </a:t>
            </a:r>
            <a:r>
              <a:rPr dirty="0" spc="-10"/>
              <a:t>Income</a:t>
            </a:r>
          </a:p>
        </p:txBody>
      </p:sp>
      <p:grpSp>
        <p:nvGrpSpPr>
          <p:cNvPr id="4" name="object 4" descr=""/>
          <p:cNvGrpSpPr/>
          <p:nvPr/>
        </p:nvGrpSpPr>
        <p:grpSpPr>
          <a:xfrm>
            <a:off x="74876" y="1874828"/>
            <a:ext cx="1134745" cy="1010285"/>
            <a:chOff x="74876" y="1874828"/>
            <a:chExt cx="1134745" cy="1010285"/>
          </a:xfrm>
        </p:grpSpPr>
        <p:sp>
          <p:nvSpPr>
            <p:cNvPr id="5" name="object 5" descr=""/>
            <p:cNvSpPr/>
            <p:nvPr/>
          </p:nvSpPr>
          <p:spPr>
            <a:xfrm>
              <a:off x="82813" y="1882766"/>
              <a:ext cx="1118870" cy="994410"/>
            </a:xfrm>
            <a:custGeom>
              <a:avLst/>
              <a:gdLst/>
              <a:ahLst/>
              <a:cxnLst/>
              <a:rect l="l" t="t" r="r" b="b"/>
              <a:pathLst>
                <a:path w="1118870" h="994410">
                  <a:moveTo>
                    <a:pt x="952881" y="0"/>
                  </a:moveTo>
                  <a:lnTo>
                    <a:pt x="165735" y="0"/>
                  </a:lnTo>
                  <a:lnTo>
                    <a:pt x="121677" y="5920"/>
                  </a:lnTo>
                  <a:lnTo>
                    <a:pt x="82087" y="22628"/>
                  </a:lnTo>
                  <a:lnTo>
                    <a:pt x="48544" y="48544"/>
                  </a:lnTo>
                  <a:lnTo>
                    <a:pt x="22628" y="82087"/>
                  </a:lnTo>
                  <a:lnTo>
                    <a:pt x="5920" y="121677"/>
                  </a:lnTo>
                  <a:lnTo>
                    <a:pt x="0" y="165735"/>
                  </a:lnTo>
                  <a:lnTo>
                    <a:pt x="0" y="828662"/>
                  </a:lnTo>
                  <a:lnTo>
                    <a:pt x="5920" y="872725"/>
                  </a:lnTo>
                  <a:lnTo>
                    <a:pt x="22628" y="912319"/>
                  </a:lnTo>
                  <a:lnTo>
                    <a:pt x="48544" y="945864"/>
                  </a:lnTo>
                  <a:lnTo>
                    <a:pt x="82087" y="971780"/>
                  </a:lnTo>
                  <a:lnTo>
                    <a:pt x="121677" y="988489"/>
                  </a:lnTo>
                  <a:lnTo>
                    <a:pt x="165735" y="994410"/>
                  </a:lnTo>
                  <a:lnTo>
                    <a:pt x="952881" y="994410"/>
                  </a:lnTo>
                  <a:lnTo>
                    <a:pt x="996938" y="988489"/>
                  </a:lnTo>
                  <a:lnTo>
                    <a:pt x="1036528" y="971780"/>
                  </a:lnTo>
                  <a:lnTo>
                    <a:pt x="1070071" y="945864"/>
                  </a:lnTo>
                  <a:lnTo>
                    <a:pt x="1095987" y="912319"/>
                  </a:lnTo>
                  <a:lnTo>
                    <a:pt x="1112695" y="872725"/>
                  </a:lnTo>
                  <a:lnTo>
                    <a:pt x="1118616" y="828662"/>
                  </a:lnTo>
                  <a:lnTo>
                    <a:pt x="1118616" y="165735"/>
                  </a:lnTo>
                  <a:lnTo>
                    <a:pt x="1112695" y="121677"/>
                  </a:lnTo>
                  <a:lnTo>
                    <a:pt x="1095987" y="82087"/>
                  </a:lnTo>
                  <a:lnTo>
                    <a:pt x="1070071" y="48544"/>
                  </a:lnTo>
                  <a:lnTo>
                    <a:pt x="1036528" y="22628"/>
                  </a:lnTo>
                  <a:lnTo>
                    <a:pt x="996938" y="5920"/>
                  </a:lnTo>
                  <a:lnTo>
                    <a:pt x="952881" y="0"/>
                  </a:lnTo>
                  <a:close/>
                </a:path>
              </a:pathLst>
            </a:custGeom>
            <a:solidFill>
              <a:srgbClr val="00A6D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82813" y="1882766"/>
              <a:ext cx="1118870" cy="994410"/>
            </a:xfrm>
            <a:custGeom>
              <a:avLst/>
              <a:gdLst/>
              <a:ahLst/>
              <a:cxnLst/>
              <a:rect l="l" t="t" r="r" b="b"/>
              <a:pathLst>
                <a:path w="1118870" h="994410">
                  <a:moveTo>
                    <a:pt x="0" y="165735"/>
                  </a:moveTo>
                  <a:lnTo>
                    <a:pt x="5920" y="121677"/>
                  </a:lnTo>
                  <a:lnTo>
                    <a:pt x="22628" y="82087"/>
                  </a:lnTo>
                  <a:lnTo>
                    <a:pt x="48544" y="48544"/>
                  </a:lnTo>
                  <a:lnTo>
                    <a:pt x="82087" y="22628"/>
                  </a:lnTo>
                  <a:lnTo>
                    <a:pt x="121677" y="5920"/>
                  </a:lnTo>
                  <a:lnTo>
                    <a:pt x="165735" y="0"/>
                  </a:lnTo>
                  <a:lnTo>
                    <a:pt x="952881" y="0"/>
                  </a:lnTo>
                  <a:lnTo>
                    <a:pt x="996938" y="5920"/>
                  </a:lnTo>
                  <a:lnTo>
                    <a:pt x="1036528" y="22628"/>
                  </a:lnTo>
                  <a:lnTo>
                    <a:pt x="1070071" y="48544"/>
                  </a:lnTo>
                  <a:lnTo>
                    <a:pt x="1095987" y="82087"/>
                  </a:lnTo>
                  <a:lnTo>
                    <a:pt x="1112695" y="121677"/>
                  </a:lnTo>
                  <a:lnTo>
                    <a:pt x="1118616" y="165735"/>
                  </a:lnTo>
                  <a:lnTo>
                    <a:pt x="1118616" y="828662"/>
                  </a:lnTo>
                  <a:lnTo>
                    <a:pt x="1112695" y="872725"/>
                  </a:lnTo>
                  <a:lnTo>
                    <a:pt x="1095987" y="912319"/>
                  </a:lnTo>
                  <a:lnTo>
                    <a:pt x="1070071" y="945864"/>
                  </a:lnTo>
                  <a:lnTo>
                    <a:pt x="1036528" y="971780"/>
                  </a:lnTo>
                  <a:lnTo>
                    <a:pt x="996938" y="988489"/>
                  </a:lnTo>
                  <a:lnTo>
                    <a:pt x="952881" y="994410"/>
                  </a:lnTo>
                  <a:lnTo>
                    <a:pt x="165735" y="994410"/>
                  </a:lnTo>
                  <a:lnTo>
                    <a:pt x="121677" y="988489"/>
                  </a:lnTo>
                  <a:lnTo>
                    <a:pt x="82087" y="971780"/>
                  </a:lnTo>
                  <a:lnTo>
                    <a:pt x="48544" y="945864"/>
                  </a:lnTo>
                  <a:lnTo>
                    <a:pt x="22628" y="912319"/>
                  </a:lnTo>
                  <a:lnTo>
                    <a:pt x="5920" y="872725"/>
                  </a:lnTo>
                  <a:lnTo>
                    <a:pt x="0" y="828662"/>
                  </a:lnTo>
                  <a:lnTo>
                    <a:pt x="0" y="165735"/>
                  </a:lnTo>
                  <a:close/>
                </a:path>
              </a:pathLst>
            </a:custGeom>
            <a:ln w="15875">
              <a:solidFill>
                <a:srgbClr val="00A6D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324104" y="2207816"/>
            <a:ext cx="635635" cy="330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ETI</a:t>
            </a:r>
            <a:r>
              <a:rPr dirty="0" sz="2000" spc="-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baseline="25641" sz="1950" spc="-75">
                <a:solidFill>
                  <a:srgbClr val="FFFFFF"/>
                </a:solidFill>
                <a:latin typeface="Arial"/>
                <a:cs typeface="Arial"/>
              </a:rPr>
              <a:t>a</a:t>
            </a:r>
            <a:endParaRPr baseline="25641" sz="195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43645" y="2130124"/>
            <a:ext cx="233679" cy="452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spc="-50" b="1">
                <a:latin typeface="Arial"/>
                <a:cs typeface="Arial"/>
              </a:rPr>
              <a:t>=</a:t>
            </a:r>
            <a:endParaRPr sz="2800">
              <a:latin typeface="Arial"/>
              <a:cs typeface="Arial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1647644" y="1740716"/>
            <a:ext cx="1358265" cy="1278890"/>
            <a:chOff x="1647644" y="1740716"/>
            <a:chExt cx="1358265" cy="1278890"/>
          </a:xfrm>
        </p:grpSpPr>
        <p:sp>
          <p:nvSpPr>
            <p:cNvPr id="10" name="object 10" descr=""/>
            <p:cNvSpPr/>
            <p:nvPr/>
          </p:nvSpPr>
          <p:spPr>
            <a:xfrm>
              <a:off x="1655581" y="1748654"/>
              <a:ext cx="1342390" cy="1263015"/>
            </a:xfrm>
            <a:custGeom>
              <a:avLst/>
              <a:gdLst/>
              <a:ahLst/>
              <a:cxnLst/>
              <a:rect l="l" t="t" r="r" b="b"/>
              <a:pathLst>
                <a:path w="1342389" h="1263014">
                  <a:moveTo>
                    <a:pt x="1131443" y="0"/>
                  </a:moveTo>
                  <a:lnTo>
                    <a:pt x="210439" y="0"/>
                  </a:lnTo>
                  <a:lnTo>
                    <a:pt x="162188" y="5557"/>
                  </a:lnTo>
                  <a:lnTo>
                    <a:pt x="117895" y="21387"/>
                  </a:lnTo>
                  <a:lnTo>
                    <a:pt x="78822" y="46228"/>
                  </a:lnTo>
                  <a:lnTo>
                    <a:pt x="46232" y="78816"/>
                  </a:lnTo>
                  <a:lnTo>
                    <a:pt x="21390" y="117889"/>
                  </a:lnTo>
                  <a:lnTo>
                    <a:pt x="5558" y="162184"/>
                  </a:lnTo>
                  <a:lnTo>
                    <a:pt x="0" y="210438"/>
                  </a:lnTo>
                  <a:lnTo>
                    <a:pt x="0" y="1052182"/>
                  </a:lnTo>
                  <a:lnTo>
                    <a:pt x="5558" y="1100437"/>
                  </a:lnTo>
                  <a:lnTo>
                    <a:pt x="21390" y="1144734"/>
                  </a:lnTo>
                  <a:lnTo>
                    <a:pt x="46232" y="1183809"/>
                  </a:lnTo>
                  <a:lnTo>
                    <a:pt x="78822" y="1216400"/>
                  </a:lnTo>
                  <a:lnTo>
                    <a:pt x="117895" y="1241243"/>
                  </a:lnTo>
                  <a:lnTo>
                    <a:pt x="162188" y="1257075"/>
                  </a:lnTo>
                  <a:lnTo>
                    <a:pt x="210439" y="1262633"/>
                  </a:lnTo>
                  <a:lnTo>
                    <a:pt x="1131443" y="1262633"/>
                  </a:lnTo>
                  <a:lnTo>
                    <a:pt x="1179693" y="1257075"/>
                  </a:lnTo>
                  <a:lnTo>
                    <a:pt x="1223986" y="1241243"/>
                  </a:lnTo>
                  <a:lnTo>
                    <a:pt x="1263059" y="1216400"/>
                  </a:lnTo>
                  <a:lnTo>
                    <a:pt x="1295649" y="1183809"/>
                  </a:lnTo>
                  <a:lnTo>
                    <a:pt x="1320491" y="1144734"/>
                  </a:lnTo>
                  <a:lnTo>
                    <a:pt x="1336323" y="1100437"/>
                  </a:lnTo>
                  <a:lnTo>
                    <a:pt x="1341882" y="1052182"/>
                  </a:lnTo>
                  <a:lnTo>
                    <a:pt x="1341882" y="210438"/>
                  </a:lnTo>
                  <a:lnTo>
                    <a:pt x="1336323" y="162184"/>
                  </a:lnTo>
                  <a:lnTo>
                    <a:pt x="1320491" y="117889"/>
                  </a:lnTo>
                  <a:lnTo>
                    <a:pt x="1295649" y="78816"/>
                  </a:lnTo>
                  <a:lnTo>
                    <a:pt x="1263059" y="46228"/>
                  </a:lnTo>
                  <a:lnTo>
                    <a:pt x="1223986" y="21387"/>
                  </a:lnTo>
                  <a:lnTo>
                    <a:pt x="1179693" y="5557"/>
                  </a:lnTo>
                  <a:lnTo>
                    <a:pt x="1131443" y="0"/>
                  </a:lnTo>
                  <a:close/>
                </a:path>
              </a:pathLst>
            </a:custGeom>
            <a:solidFill>
              <a:srgbClr val="41404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655581" y="1748654"/>
              <a:ext cx="1342390" cy="1263015"/>
            </a:xfrm>
            <a:custGeom>
              <a:avLst/>
              <a:gdLst/>
              <a:ahLst/>
              <a:cxnLst/>
              <a:rect l="l" t="t" r="r" b="b"/>
              <a:pathLst>
                <a:path w="1342389" h="1263014">
                  <a:moveTo>
                    <a:pt x="0" y="210438"/>
                  </a:moveTo>
                  <a:lnTo>
                    <a:pt x="5558" y="162184"/>
                  </a:lnTo>
                  <a:lnTo>
                    <a:pt x="21390" y="117889"/>
                  </a:lnTo>
                  <a:lnTo>
                    <a:pt x="46232" y="78816"/>
                  </a:lnTo>
                  <a:lnTo>
                    <a:pt x="78822" y="46228"/>
                  </a:lnTo>
                  <a:lnTo>
                    <a:pt x="117895" y="21387"/>
                  </a:lnTo>
                  <a:lnTo>
                    <a:pt x="162188" y="5557"/>
                  </a:lnTo>
                  <a:lnTo>
                    <a:pt x="210439" y="0"/>
                  </a:lnTo>
                  <a:lnTo>
                    <a:pt x="1131443" y="0"/>
                  </a:lnTo>
                  <a:lnTo>
                    <a:pt x="1179693" y="5557"/>
                  </a:lnTo>
                  <a:lnTo>
                    <a:pt x="1223986" y="21387"/>
                  </a:lnTo>
                  <a:lnTo>
                    <a:pt x="1263059" y="46228"/>
                  </a:lnTo>
                  <a:lnTo>
                    <a:pt x="1295649" y="78816"/>
                  </a:lnTo>
                  <a:lnTo>
                    <a:pt x="1320491" y="117889"/>
                  </a:lnTo>
                  <a:lnTo>
                    <a:pt x="1336323" y="162184"/>
                  </a:lnTo>
                  <a:lnTo>
                    <a:pt x="1341882" y="210438"/>
                  </a:lnTo>
                  <a:lnTo>
                    <a:pt x="1341882" y="1052182"/>
                  </a:lnTo>
                  <a:lnTo>
                    <a:pt x="1336323" y="1100437"/>
                  </a:lnTo>
                  <a:lnTo>
                    <a:pt x="1320491" y="1144734"/>
                  </a:lnTo>
                  <a:lnTo>
                    <a:pt x="1295649" y="1183809"/>
                  </a:lnTo>
                  <a:lnTo>
                    <a:pt x="1263059" y="1216400"/>
                  </a:lnTo>
                  <a:lnTo>
                    <a:pt x="1223986" y="1241243"/>
                  </a:lnTo>
                  <a:lnTo>
                    <a:pt x="1179693" y="1257075"/>
                  </a:lnTo>
                  <a:lnTo>
                    <a:pt x="1131443" y="1262633"/>
                  </a:lnTo>
                  <a:lnTo>
                    <a:pt x="210439" y="1262633"/>
                  </a:lnTo>
                  <a:lnTo>
                    <a:pt x="162188" y="1257075"/>
                  </a:lnTo>
                  <a:lnTo>
                    <a:pt x="117895" y="1241243"/>
                  </a:lnTo>
                  <a:lnTo>
                    <a:pt x="78822" y="1216400"/>
                  </a:lnTo>
                  <a:lnTo>
                    <a:pt x="46232" y="1183809"/>
                  </a:lnTo>
                  <a:lnTo>
                    <a:pt x="21390" y="1144734"/>
                  </a:lnTo>
                  <a:lnTo>
                    <a:pt x="5558" y="1100437"/>
                  </a:lnTo>
                  <a:lnTo>
                    <a:pt x="0" y="1052182"/>
                  </a:lnTo>
                  <a:lnTo>
                    <a:pt x="0" y="210438"/>
                  </a:lnTo>
                  <a:close/>
                </a:path>
              </a:pathLst>
            </a:custGeom>
            <a:ln w="15875">
              <a:solidFill>
                <a:srgbClr val="414042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 descr=""/>
          <p:cNvSpPr txBox="1"/>
          <p:nvPr/>
        </p:nvSpPr>
        <p:spPr>
          <a:xfrm>
            <a:off x="1794021" y="1750305"/>
            <a:ext cx="1064260" cy="1244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38100" marR="30480">
              <a:lnSpc>
                <a:spcPct val="100000"/>
              </a:lnSpc>
              <a:spcBef>
                <a:spcPts val="95"/>
              </a:spcBef>
            </a:pPr>
            <a:r>
              <a:rPr dirty="0" sz="2000" spc="-10">
                <a:solidFill>
                  <a:srgbClr val="FFFFFF"/>
                </a:solidFill>
                <a:latin typeface="Arial"/>
                <a:cs typeface="Arial"/>
              </a:rPr>
              <a:t>Adjusted Taxable Income </a:t>
            </a:r>
            <a:r>
              <a:rPr dirty="0" sz="2000" spc="-20">
                <a:solidFill>
                  <a:srgbClr val="FFFFFF"/>
                </a:solidFill>
                <a:latin typeface="Arial"/>
                <a:cs typeface="Arial"/>
              </a:rPr>
              <a:t>(ATI)</a:t>
            </a:r>
            <a:r>
              <a:rPr dirty="0" sz="2000" spc="-9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baseline="25641" sz="1950" spc="-75">
                <a:solidFill>
                  <a:srgbClr val="FFFFFF"/>
                </a:solidFill>
                <a:latin typeface="Arial"/>
                <a:cs typeface="Arial"/>
              </a:rPr>
              <a:t>b</a:t>
            </a:r>
            <a:endParaRPr baseline="25641" sz="195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341666" y="1924352"/>
            <a:ext cx="223520" cy="452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spc="-50" b="1">
                <a:latin typeface="Arial"/>
                <a:cs typeface="Arial"/>
              </a:rPr>
              <a:t>_</a:t>
            </a:r>
            <a:endParaRPr sz="2800">
              <a:latin typeface="Arial"/>
              <a:cs typeface="Arial"/>
            </a:endParaRPr>
          </a:p>
        </p:txBody>
      </p:sp>
      <p:grpSp>
        <p:nvGrpSpPr>
          <p:cNvPr id="14" name="object 14" descr=""/>
          <p:cNvGrpSpPr/>
          <p:nvPr/>
        </p:nvGrpSpPr>
        <p:grpSpPr>
          <a:xfrm>
            <a:off x="5840167" y="1740716"/>
            <a:ext cx="1500505" cy="1222375"/>
            <a:chOff x="5840167" y="1740716"/>
            <a:chExt cx="1500505" cy="1222375"/>
          </a:xfrm>
        </p:grpSpPr>
        <p:sp>
          <p:nvSpPr>
            <p:cNvPr id="15" name="object 15" descr=""/>
            <p:cNvSpPr/>
            <p:nvPr/>
          </p:nvSpPr>
          <p:spPr>
            <a:xfrm>
              <a:off x="5848105" y="1748654"/>
              <a:ext cx="1484630" cy="1206500"/>
            </a:xfrm>
            <a:custGeom>
              <a:avLst/>
              <a:gdLst/>
              <a:ahLst/>
              <a:cxnLst/>
              <a:rect l="l" t="t" r="r" b="b"/>
              <a:pathLst>
                <a:path w="1484629" h="1206500">
                  <a:moveTo>
                    <a:pt x="1283335" y="0"/>
                  </a:moveTo>
                  <a:lnTo>
                    <a:pt x="201041" y="0"/>
                  </a:lnTo>
                  <a:lnTo>
                    <a:pt x="154942" y="5309"/>
                  </a:lnTo>
                  <a:lnTo>
                    <a:pt x="112626" y="20433"/>
                  </a:lnTo>
                  <a:lnTo>
                    <a:pt x="75298" y="44165"/>
                  </a:lnTo>
                  <a:lnTo>
                    <a:pt x="44165" y="75298"/>
                  </a:lnTo>
                  <a:lnTo>
                    <a:pt x="20433" y="112626"/>
                  </a:lnTo>
                  <a:lnTo>
                    <a:pt x="5309" y="154942"/>
                  </a:lnTo>
                  <a:lnTo>
                    <a:pt x="0" y="201040"/>
                  </a:lnTo>
                  <a:lnTo>
                    <a:pt x="0" y="1005192"/>
                  </a:lnTo>
                  <a:lnTo>
                    <a:pt x="5309" y="1051291"/>
                  </a:lnTo>
                  <a:lnTo>
                    <a:pt x="20433" y="1093609"/>
                  </a:lnTo>
                  <a:lnTo>
                    <a:pt x="44165" y="1130939"/>
                  </a:lnTo>
                  <a:lnTo>
                    <a:pt x="75298" y="1162075"/>
                  </a:lnTo>
                  <a:lnTo>
                    <a:pt x="112626" y="1185810"/>
                  </a:lnTo>
                  <a:lnTo>
                    <a:pt x="154942" y="1200935"/>
                  </a:lnTo>
                  <a:lnTo>
                    <a:pt x="201041" y="1206245"/>
                  </a:lnTo>
                  <a:lnTo>
                    <a:pt x="1283335" y="1206245"/>
                  </a:lnTo>
                  <a:lnTo>
                    <a:pt x="1329433" y="1200935"/>
                  </a:lnTo>
                  <a:lnTo>
                    <a:pt x="1371749" y="1185810"/>
                  </a:lnTo>
                  <a:lnTo>
                    <a:pt x="1409077" y="1162075"/>
                  </a:lnTo>
                  <a:lnTo>
                    <a:pt x="1440210" y="1130939"/>
                  </a:lnTo>
                  <a:lnTo>
                    <a:pt x="1463942" y="1093609"/>
                  </a:lnTo>
                  <a:lnTo>
                    <a:pt x="1479066" y="1051291"/>
                  </a:lnTo>
                  <a:lnTo>
                    <a:pt x="1484376" y="1005192"/>
                  </a:lnTo>
                  <a:lnTo>
                    <a:pt x="1484376" y="201040"/>
                  </a:lnTo>
                  <a:lnTo>
                    <a:pt x="1479066" y="154942"/>
                  </a:lnTo>
                  <a:lnTo>
                    <a:pt x="1463942" y="112626"/>
                  </a:lnTo>
                  <a:lnTo>
                    <a:pt x="1440210" y="75298"/>
                  </a:lnTo>
                  <a:lnTo>
                    <a:pt x="1409077" y="44165"/>
                  </a:lnTo>
                  <a:lnTo>
                    <a:pt x="1371749" y="20433"/>
                  </a:lnTo>
                  <a:lnTo>
                    <a:pt x="1329433" y="5309"/>
                  </a:lnTo>
                  <a:lnTo>
                    <a:pt x="1283335" y="0"/>
                  </a:lnTo>
                  <a:close/>
                </a:path>
              </a:pathLst>
            </a:custGeom>
            <a:solidFill>
              <a:srgbClr val="41404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5848105" y="1748654"/>
              <a:ext cx="1484630" cy="1206500"/>
            </a:xfrm>
            <a:custGeom>
              <a:avLst/>
              <a:gdLst/>
              <a:ahLst/>
              <a:cxnLst/>
              <a:rect l="l" t="t" r="r" b="b"/>
              <a:pathLst>
                <a:path w="1484629" h="1206500">
                  <a:moveTo>
                    <a:pt x="0" y="201040"/>
                  </a:moveTo>
                  <a:lnTo>
                    <a:pt x="5309" y="154942"/>
                  </a:lnTo>
                  <a:lnTo>
                    <a:pt x="20433" y="112626"/>
                  </a:lnTo>
                  <a:lnTo>
                    <a:pt x="44165" y="75298"/>
                  </a:lnTo>
                  <a:lnTo>
                    <a:pt x="75298" y="44165"/>
                  </a:lnTo>
                  <a:lnTo>
                    <a:pt x="112626" y="20433"/>
                  </a:lnTo>
                  <a:lnTo>
                    <a:pt x="154942" y="5309"/>
                  </a:lnTo>
                  <a:lnTo>
                    <a:pt x="201041" y="0"/>
                  </a:lnTo>
                  <a:lnTo>
                    <a:pt x="1283335" y="0"/>
                  </a:lnTo>
                  <a:lnTo>
                    <a:pt x="1329433" y="5309"/>
                  </a:lnTo>
                  <a:lnTo>
                    <a:pt x="1371749" y="20433"/>
                  </a:lnTo>
                  <a:lnTo>
                    <a:pt x="1409077" y="44165"/>
                  </a:lnTo>
                  <a:lnTo>
                    <a:pt x="1440210" y="75298"/>
                  </a:lnTo>
                  <a:lnTo>
                    <a:pt x="1463942" y="112626"/>
                  </a:lnTo>
                  <a:lnTo>
                    <a:pt x="1479066" y="154942"/>
                  </a:lnTo>
                  <a:lnTo>
                    <a:pt x="1484376" y="201040"/>
                  </a:lnTo>
                  <a:lnTo>
                    <a:pt x="1484376" y="1005192"/>
                  </a:lnTo>
                  <a:lnTo>
                    <a:pt x="1479066" y="1051291"/>
                  </a:lnTo>
                  <a:lnTo>
                    <a:pt x="1463942" y="1093609"/>
                  </a:lnTo>
                  <a:lnTo>
                    <a:pt x="1440210" y="1130939"/>
                  </a:lnTo>
                  <a:lnTo>
                    <a:pt x="1409077" y="1162075"/>
                  </a:lnTo>
                  <a:lnTo>
                    <a:pt x="1371749" y="1185810"/>
                  </a:lnTo>
                  <a:lnTo>
                    <a:pt x="1329433" y="1200935"/>
                  </a:lnTo>
                  <a:lnTo>
                    <a:pt x="1283335" y="1206245"/>
                  </a:lnTo>
                  <a:lnTo>
                    <a:pt x="201041" y="1206245"/>
                  </a:lnTo>
                  <a:lnTo>
                    <a:pt x="154942" y="1200935"/>
                  </a:lnTo>
                  <a:lnTo>
                    <a:pt x="112626" y="1185810"/>
                  </a:lnTo>
                  <a:lnTo>
                    <a:pt x="75298" y="1162075"/>
                  </a:lnTo>
                  <a:lnTo>
                    <a:pt x="44165" y="1130939"/>
                  </a:lnTo>
                  <a:lnTo>
                    <a:pt x="20433" y="1093609"/>
                  </a:lnTo>
                  <a:lnTo>
                    <a:pt x="5309" y="1051291"/>
                  </a:lnTo>
                  <a:lnTo>
                    <a:pt x="0" y="1005192"/>
                  </a:lnTo>
                  <a:lnTo>
                    <a:pt x="0" y="201040"/>
                  </a:lnTo>
                  <a:close/>
                </a:path>
              </a:pathLst>
            </a:custGeom>
            <a:ln w="15875">
              <a:solidFill>
                <a:srgbClr val="414042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 descr=""/>
          <p:cNvSpPr txBox="1"/>
          <p:nvPr/>
        </p:nvSpPr>
        <p:spPr>
          <a:xfrm>
            <a:off x="5979376" y="1874548"/>
            <a:ext cx="1220470" cy="939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38100" marR="30480">
              <a:lnSpc>
                <a:spcPct val="100000"/>
              </a:lnSpc>
              <a:spcBef>
                <a:spcPts val="95"/>
              </a:spcBef>
            </a:pPr>
            <a:r>
              <a:rPr dirty="0" sz="2000" spc="-10">
                <a:solidFill>
                  <a:srgbClr val="FFFFFF"/>
                </a:solidFill>
                <a:latin typeface="Arial"/>
                <a:cs typeface="Arial"/>
              </a:rPr>
              <a:t>Business Interest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Expense</a:t>
            </a:r>
            <a:r>
              <a:rPr dirty="0" sz="2000" spc="-9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baseline="25641" sz="1950" spc="-75">
                <a:solidFill>
                  <a:srgbClr val="FFFFFF"/>
                </a:solidFill>
                <a:latin typeface="Arial"/>
                <a:cs typeface="Arial"/>
              </a:rPr>
              <a:t>c</a:t>
            </a:r>
            <a:endParaRPr baseline="25641" sz="1950">
              <a:latin typeface="Arial"/>
              <a:cs typeface="Arial"/>
            </a:endParaRPr>
          </a:p>
        </p:txBody>
      </p:sp>
      <p:grpSp>
        <p:nvGrpSpPr>
          <p:cNvPr id="18" name="object 18" descr=""/>
          <p:cNvGrpSpPr/>
          <p:nvPr/>
        </p:nvGrpSpPr>
        <p:grpSpPr>
          <a:xfrm>
            <a:off x="7741357" y="1595996"/>
            <a:ext cx="1649095" cy="1508125"/>
            <a:chOff x="7741357" y="1595996"/>
            <a:chExt cx="1649095" cy="1508125"/>
          </a:xfrm>
        </p:grpSpPr>
        <p:sp>
          <p:nvSpPr>
            <p:cNvPr id="19" name="object 19" descr=""/>
            <p:cNvSpPr/>
            <p:nvPr/>
          </p:nvSpPr>
          <p:spPr>
            <a:xfrm>
              <a:off x="9128253" y="1611871"/>
              <a:ext cx="246379" cy="1476375"/>
            </a:xfrm>
            <a:custGeom>
              <a:avLst/>
              <a:gdLst/>
              <a:ahLst/>
              <a:cxnLst/>
              <a:rect l="l" t="t" r="r" b="b"/>
              <a:pathLst>
                <a:path w="246379" h="1476375">
                  <a:moveTo>
                    <a:pt x="0" y="0"/>
                  </a:moveTo>
                  <a:lnTo>
                    <a:pt x="49578" y="4997"/>
                  </a:lnTo>
                  <a:lnTo>
                    <a:pt x="95757" y="19331"/>
                  </a:lnTo>
                  <a:lnTo>
                    <a:pt x="137545" y="42011"/>
                  </a:lnTo>
                  <a:lnTo>
                    <a:pt x="173955" y="72050"/>
                  </a:lnTo>
                  <a:lnTo>
                    <a:pt x="203995" y="108457"/>
                  </a:lnTo>
                  <a:lnTo>
                    <a:pt x="226678" y="150243"/>
                  </a:lnTo>
                  <a:lnTo>
                    <a:pt x="241013" y="196420"/>
                  </a:lnTo>
                  <a:lnTo>
                    <a:pt x="246011" y="245999"/>
                  </a:lnTo>
                  <a:lnTo>
                    <a:pt x="246011" y="1229995"/>
                  </a:lnTo>
                  <a:lnTo>
                    <a:pt x="241013" y="1279573"/>
                  </a:lnTo>
                  <a:lnTo>
                    <a:pt x="226678" y="1325750"/>
                  </a:lnTo>
                  <a:lnTo>
                    <a:pt x="203995" y="1367536"/>
                  </a:lnTo>
                  <a:lnTo>
                    <a:pt x="173955" y="1403943"/>
                  </a:lnTo>
                  <a:lnTo>
                    <a:pt x="137545" y="1433982"/>
                  </a:lnTo>
                  <a:lnTo>
                    <a:pt x="95757" y="1456662"/>
                  </a:lnTo>
                  <a:lnTo>
                    <a:pt x="49578" y="1470996"/>
                  </a:lnTo>
                  <a:lnTo>
                    <a:pt x="0" y="1475994"/>
                  </a:lnTo>
                </a:path>
              </a:pathLst>
            </a:custGeom>
            <a:ln w="317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7749295" y="1748654"/>
              <a:ext cx="1534795" cy="1206500"/>
            </a:xfrm>
            <a:custGeom>
              <a:avLst/>
              <a:gdLst/>
              <a:ahLst/>
              <a:cxnLst/>
              <a:rect l="l" t="t" r="r" b="b"/>
              <a:pathLst>
                <a:path w="1534795" h="1206500">
                  <a:moveTo>
                    <a:pt x="1333627" y="0"/>
                  </a:moveTo>
                  <a:lnTo>
                    <a:pt x="201041" y="0"/>
                  </a:lnTo>
                  <a:lnTo>
                    <a:pt x="154942" y="5309"/>
                  </a:lnTo>
                  <a:lnTo>
                    <a:pt x="112626" y="20433"/>
                  </a:lnTo>
                  <a:lnTo>
                    <a:pt x="75298" y="44165"/>
                  </a:lnTo>
                  <a:lnTo>
                    <a:pt x="44165" y="75298"/>
                  </a:lnTo>
                  <a:lnTo>
                    <a:pt x="20433" y="112626"/>
                  </a:lnTo>
                  <a:lnTo>
                    <a:pt x="5309" y="154942"/>
                  </a:lnTo>
                  <a:lnTo>
                    <a:pt x="0" y="201040"/>
                  </a:lnTo>
                  <a:lnTo>
                    <a:pt x="0" y="1005192"/>
                  </a:lnTo>
                  <a:lnTo>
                    <a:pt x="5309" y="1051291"/>
                  </a:lnTo>
                  <a:lnTo>
                    <a:pt x="20433" y="1093609"/>
                  </a:lnTo>
                  <a:lnTo>
                    <a:pt x="44165" y="1130939"/>
                  </a:lnTo>
                  <a:lnTo>
                    <a:pt x="75298" y="1162075"/>
                  </a:lnTo>
                  <a:lnTo>
                    <a:pt x="112626" y="1185810"/>
                  </a:lnTo>
                  <a:lnTo>
                    <a:pt x="154942" y="1200935"/>
                  </a:lnTo>
                  <a:lnTo>
                    <a:pt x="201041" y="1206245"/>
                  </a:lnTo>
                  <a:lnTo>
                    <a:pt x="1333627" y="1206245"/>
                  </a:lnTo>
                  <a:lnTo>
                    <a:pt x="1379725" y="1200935"/>
                  </a:lnTo>
                  <a:lnTo>
                    <a:pt x="1422041" y="1185810"/>
                  </a:lnTo>
                  <a:lnTo>
                    <a:pt x="1459369" y="1162075"/>
                  </a:lnTo>
                  <a:lnTo>
                    <a:pt x="1490502" y="1130939"/>
                  </a:lnTo>
                  <a:lnTo>
                    <a:pt x="1514234" y="1093609"/>
                  </a:lnTo>
                  <a:lnTo>
                    <a:pt x="1529358" y="1051291"/>
                  </a:lnTo>
                  <a:lnTo>
                    <a:pt x="1534668" y="1005192"/>
                  </a:lnTo>
                  <a:lnTo>
                    <a:pt x="1534668" y="201040"/>
                  </a:lnTo>
                  <a:lnTo>
                    <a:pt x="1529358" y="154942"/>
                  </a:lnTo>
                  <a:lnTo>
                    <a:pt x="1514234" y="112626"/>
                  </a:lnTo>
                  <a:lnTo>
                    <a:pt x="1490502" y="75298"/>
                  </a:lnTo>
                  <a:lnTo>
                    <a:pt x="1459369" y="44165"/>
                  </a:lnTo>
                  <a:lnTo>
                    <a:pt x="1422041" y="20433"/>
                  </a:lnTo>
                  <a:lnTo>
                    <a:pt x="1379725" y="5309"/>
                  </a:lnTo>
                  <a:lnTo>
                    <a:pt x="1333627" y="0"/>
                  </a:lnTo>
                  <a:close/>
                </a:path>
              </a:pathLst>
            </a:custGeom>
            <a:solidFill>
              <a:srgbClr val="41404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7749295" y="1748654"/>
              <a:ext cx="1534795" cy="1206500"/>
            </a:xfrm>
            <a:custGeom>
              <a:avLst/>
              <a:gdLst/>
              <a:ahLst/>
              <a:cxnLst/>
              <a:rect l="l" t="t" r="r" b="b"/>
              <a:pathLst>
                <a:path w="1534795" h="1206500">
                  <a:moveTo>
                    <a:pt x="0" y="201040"/>
                  </a:moveTo>
                  <a:lnTo>
                    <a:pt x="5309" y="154942"/>
                  </a:lnTo>
                  <a:lnTo>
                    <a:pt x="20433" y="112626"/>
                  </a:lnTo>
                  <a:lnTo>
                    <a:pt x="44165" y="75298"/>
                  </a:lnTo>
                  <a:lnTo>
                    <a:pt x="75298" y="44165"/>
                  </a:lnTo>
                  <a:lnTo>
                    <a:pt x="112626" y="20433"/>
                  </a:lnTo>
                  <a:lnTo>
                    <a:pt x="154942" y="5309"/>
                  </a:lnTo>
                  <a:lnTo>
                    <a:pt x="201041" y="0"/>
                  </a:lnTo>
                  <a:lnTo>
                    <a:pt x="1333627" y="0"/>
                  </a:lnTo>
                  <a:lnTo>
                    <a:pt x="1379725" y="5309"/>
                  </a:lnTo>
                  <a:lnTo>
                    <a:pt x="1422041" y="20433"/>
                  </a:lnTo>
                  <a:lnTo>
                    <a:pt x="1459369" y="44165"/>
                  </a:lnTo>
                  <a:lnTo>
                    <a:pt x="1490502" y="75298"/>
                  </a:lnTo>
                  <a:lnTo>
                    <a:pt x="1514234" y="112626"/>
                  </a:lnTo>
                  <a:lnTo>
                    <a:pt x="1529358" y="154942"/>
                  </a:lnTo>
                  <a:lnTo>
                    <a:pt x="1534668" y="201040"/>
                  </a:lnTo>
                  <a:lnTo>
                    <a:pt x="1534668" y="1005192"/>
                  </a:lnTo>
                  <a:lnTo>
                    <a:pt x="1529358" y="1051291"/>
                  </a:lnTo>
                  <a:lnTo>
                    <a:pt x="1514234" y="1093609"/>
                  </a:lnTo>
                  <a:lnTo>
                    <a:pt x="1490502" y="1130939"/>
                  </a:lnTo>
                  <a:lnTo>
                    <a:pt x="1459369" y="1162075"/>
                  </a:lnTo>
                  <a:lnTo>
                    <a:pt x="1422041" y="1185810"/>
                  </a:lnTo>
                  <a:lnTo>
                    <a:pt x="1379725" y="1200935"/>
                  </a:lnTo>
                  <a:lnTo>
                    <a:pt x="1333627" y="1206245"/>
                  </a:lnTo>
                  <a:lnTo>
                    <a:pt x="201041" y="1206245"/>
                  </a:lnTo>
                  <a:lnTo>
                    <a:pt x="154942" y="1200935"/>
                  </a:lnTo>
                  <a:lnTo>
                    <a:pt x="112626" y="1185810"/>
                  </a:lnTo>
                  <a:lnTo>
                    <a:pt x="75298" y="1162075"/>
                  </a:lnTo>
                  <a:lnTo>
                    <a:pt x="44165" y="1130939"/>
                  </a:lnTo>
                  <a:lnTo>
                    <a:pt x="20433" y="1093609"/>
                  </a:lnTo>
                  <a:lnTo>
                    <a:pt x="5309" y="1051291"/>
                  </a:lnTo>
                  <a:lnTo>
                    <a:pt x="0" y="1005192"/>
                  </a:lnTo>
                  <a:lnTo>
                    <a:pt x="0" y="201040"/>
                  </a:lnTo>
                  <a:close/>
                </a:path>
              </a:pathLst>
            </a:custGeom>
            <a:ln w="15875">
              <a:solidFill>
                <a:srgbClr val="414042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2" name="object 22" descr=""/>
          <p:cNvGrpSpPr/>
          <p:nvPr/>
        </p:nvGrpSpPr>
        <p:grpSpPr>
          <a:xfrm>
            <a:off x="5657420" y="1525955"/>
            <a:ext cx="377190" cy="1654175"/>
            <a:chOff x="5657420" y="1525955"/>
            <a:chExt cx="377190" cy="1654175"/>
          </a:xfrm>
        </p:grpSpPr>
        <p:sp>
          <p:nvSpPr>
            <p:cNvPr id="23" name="object 23" descr=""/>
            <p:cNvSpPr/>
            <p:nvPr/>
          </p:nvSpPr>
          <p:spPr>
            <a:xfrm>
              <a:off x="5772291" y="1611871"/>
              <a:ext cx="246379" cy="1476375"/>
            </a:xfrm>
            <a:custGeom>
              <a:avLst/>
              <a:gdLst/>
              <a:ahLst/>
              <a:cxnLst/>
              <a:rect l="l" t="t" r="r" b="b"/>
              <a:pathLst>
                <a:path w="246379" h="1476375">
                  <a:moveTo>
                    <a:pt x="245999" y="1475994"/>
                  </a:moveTo>
                  <a:lnTo>
                    <a:pt x="196420" y="1470996"/>
                  </a:lnTo>
                  <a:lnTo>
                    <a:pt x="150243" y="1456662"/>
                  </a:lnTo>
                  <a:lnTo>
                    <a:pt x="108457" y="1433982"/>
                  </a:lnTo>
                  <a:lnTo>
                    <a:pt x="72050" y="1403943"/>
                  </a:lnTo>
                  <a:lnTo>
                    <a:pt x="42011" y="1367536"/>
                  </a:lnTo>
                  <a:lnTo>
                    <a:pt x="19331" y="1325750"/>
                  </a:lnTo>
                  <a:lnTo>
                    <a:pt x="4997" y="1279573"/>
                  </a:lnTo>
                  <a:lnTo>
                    <a:pt x="0" y="1229995"/>
                  </a:lnTo>
                  <a:lnTo>
                    <a:pt x="0" y="245999"/>
                  </a:lnTo>
                  <a:lnTo>
                    <a:pt x="4997" y="196420"/>
                  </a:lnTo>
                  <a:lnTo>
                    <a:pt x="19331" y="150243"/>
                  </a:lnTo>
                  <a:lnTo>
                    <a:pt x="42011" y="108457"/>
                  </a:lnTo>
                  <a:lnTo>
                    <a:pt x="72050" y="72050"/>
                  </a:lnTo>
                  <a:lnTo>
                    <a:pt x="108457" y="42011"/>
                  </a:lnTo>
                  <a:lnTo>
                    <a:pt x="150243" y="19331"/>
                  </a:lnTo>
                  <a:lnTo>
                    <a:pt x="196420" y="4997"/>
                  </a:lnTo>
                  <a:lnTo>
                    <a:pt x="245999" y="0"/>
                  </a:lnTo>
                </a:path>
              </a:pathLst>
            </a:custGeom>
            <a:ln w="317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5671707" y="1540243"/>
              <a:ext cx="271145" cy="1625600"/>
            </a:xfrm>
            <a:custGeom>
              <a:avLst/>
              <a:gdLst/>
              <a:ahLst/>
              <a:cxnLst/>
              <a:rect l="l" t="t" r="r" b="b"/>
              <a:pathLst>
                <a:path w="271145" h="1625600">
                  <a:moveTo>
                    <a:pt x="270890" y="1625345"/>
                  </a:moveTo>
                  <a:lnTo>
                    <a:pt x="222198" y="1620981"/>
                  </a:lnTo>
                  <a:lnTo>
                    <a:pt x="176369" y="1608397"/>
                  </a:lnTo>
                  <a:lnTo>
                    <a:pt x="134168" y="1588360"/>
                  </a:lnTo>
                  <a:lnTo>
                    <a:pt x="96360" y="1561633"/>
                  </a:lnTo>
                  <a:lnTo>
                    <a:pt x="63711" y="1528983"/>
                  </a:lnTo>
                  <a:lnTo>
                    <a:pt x="36985" y="1491173"/>
                  </a:lnTo>
                  <a:lnTo>
                    <a:pt x="16947" y="1448970"/>
                  </a:lnTo>
                  <a:lnTo>
                    <a:pt x="4364" y="1403138"/>
                  </a:lnTo>
                  <a:lnTo>
                    <a:pt x="0" y="1354442"/>
                  </a:lnTo>
                  <a:lnTo>
                    <a:pt x="0" y="270890"/>
                  </a:lnTo>
                  <a:lnTo>
                    <a:pt x="4364" y="222198"/>
                  </a:lnTo>
                  <a:lnTo>
                    <a:pt x="16947" y="176369"/>
                  </a:lnTo>
                  <a:lnTo>
                    <a:pt x="36985" y="134168"/>
                  </a:lnTo>
                  <a:lnTo>
                    <a:pt x="63711" y="96360"/>
                  </a:lnTo>
                  <a:lnTo>
                    <a:pt x="96360" y="63711"/>
                  </a:lnTo>
                  <a:lnTo>
                    <a:pt x="134168" y="36985"/>
                  </a:lnTo>
                  <a:lnTo>
                    <a:pt x="176369" y="16947"/>
                  </a:lnTo>
                  <a:lnTo>
                    <a:pt x="222198" y="4364"/>
                  </a:lnTo>
                  <a:lnTo>
                    <a:pt x="270890" y="0"/>
                  </a:lnTo>
                </a:path>
              </a:pathLst>
            </a:custGeom>
            <a:ln w="28575">
              <a:solidFill>
                <a:srgbClr val="0A9DD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 descr=""/>
          <p:cNvSpPr txBox="1"/>
          <p:nvPr/>
        </p:nvSpPr>
        <p:spPr>
          <a:xfrm>
            <a:off x="7427252" y="1905801"/>
            <a:ext cx="223520" cy="452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spc="-50" b="1">
                <a:latin typeface="Arial"/>
                <a:cs typeface="Arial"/>
              </a:rPr>
              <a:t>_</a:t>
            </a:r>
            <a:endParaRPr sz="2800">
              <a:latin typeface="Arial"/>
              <a:cs typeface="Arial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7899724" y="1722148"/>
            <a:ext cx="1233170" cy="1244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37465" marR="30480">
              <a:lnSpc>
                <a:spcPct val="100000"/>
              </a:lnSpc>
              <a:spcBef>
                <a:spcPts val="95"/>
              </a:spcBef>
            </a:pP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Floor</a:t>
            </a:r>
            <a:r>
              <a:rPr dirty="0" sz="20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-20">
                <a:solidFill>
                  <a:srgbClr val="FFFFFF"/>
                </a:solidFill>
                <a:latin typeface="Arial"/>
                <a:cs typeface="Arial"/>
              </a:rPr>
              <a:t>Plan </a:t>
            </a:r>
            <a:r>
              <a:rPr dirty="0" sz="2000" spc="-10">
                <a:solidFill>
                  <a:srgbClr val="FFFFFF"/>
                </a:solidFill>
                <a:latin typeface="Arial"/>
                <a:cs typeface="Arial"/>
              </a:rPr>
              <a:t>Financing Interest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Expense</a:t>
            </a:r>
            <a:r>
              <a:rPr dirty="0" sz="2000" spc="-9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baseline="25641" sz="1950" spc="-75">
                <a:solidFill>
                  <a:srgbClr val="FFFFFF"/>
                </a:solidFill>
                <a:latin typeface="Arial"/>
                <a:cs typeface="Arial"/>
              </a:rPr>
              <a:t>d</a:t>
            </a:r>
            <a:endParaRPr baseline="25641" sz="1950">
              <a:latin typeface="Arial"/>
              <a:cs typeface="Arial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9469211" y="1930403"/>
            <a:ext cx="223520" cy="452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spc="-50" b="1">
                <a:latin typeface="Arial"/>
                <a:cs typeface="Arial"/>
              </a:rPr>
              <a:t>_</a:t>
            </a:r>
            <a:endParaRPr sz="2800">
              <a:latin typeface="Arial"/>
              <a:cs typeface="Arial"/>
            </a:endParaRPr>
          </a:p>
        </p:txBody>
      </p:sp>
      <p:grpSp>
        <p:nvGrpSpPr>
          <p:cNvPr id="28" name="object 28" descr=""/>
          <p:cNvGrpSpPr/>
          <p:nvPr/>
        </p:nvGrpSpPr>
        <p:grpSpPr>
          <a:xfrm>
            <a:off x="9783516" y="1852730"/>
            <a:ext cx="1511935" cy="1012190"/>
            <a:chOff x="9783516" y="1852730"/>
            <a:chExt cx="1511935" cy="1012190"/>
          </a:xfrm>
        </p:grpSpPr>
        <p:sp>
          <p:nvSpPr>
            <p:cNvPr id="29" name="object 29" descr=""/>
            <p:cNvSpPr/>
            <p:nvPr/>
          </p:nvSpPr>
          <p:spPr>
            <a:xfrm>
              <a:off x="9791455" y="1860668"/>
              <a:ext cx="1496060" cy="996315"/>
            </a:xfrm>
            <a:custGeom>
              <a:avLst/>
              <a:gdLst/>
              <a:ahLst/>
              <a:cxnLst/>
              <a:rect l="l" t="t" r="r" b="b"/>
              <a:pathLst>
                <a:path w="1496059" h="996314">
                  <a:moveTo>
                    <a:pt x="1329817" y="0"/>
                  </a:moveTo>
                  <a:lnTo>
                    <a:pt x="165989" y="0"/>
                  </a:lnTo>
                  <a:lnTo>
                    <a:pt x="121864" y="5928"/>
                  </a:lnTo>
                  <a:lnTo>
                    <a:pt x="82213" y="22660"/>
                  </a:lnTo>
                  <a:lnTo>
                    <a:pt x="48618" y="48614"/>
                  </a:lnTo>
                  <a:lnTo>
                    <a:pt x="22663" y="82207"/>
                  </a:lnTo>
                  <a:lnTo>
                    <a:pt x="5929" y="121859"/>
                  </a:lnTo>
                  <a:lnTo>
                    <a:pt x="0" y="165988"/>
                  </a:lnTo>
                  <a:lnTo>
                    <a:pt x="0" y="829932"/>
                  </a:lnTo>
                  <a:lnTo>
                    <a:pt x="5929" y="874062"/>
                  </a:lnTo>
                  <a:lnTo>
                    <a:pt x="22663" y="913717"/>
                  </a:lnTo>
                  <a:lnTo>
                    <a:pt x="48618" y="947313"/>
                  </a:lnTo>
                  <a:lnTo>
                    <a:pt x="82213" y="973270"/>
                  </a:lnTo>
                  <a:lnTo>
                    <a:pt x="121864" y="990004"/>
                  </a:lnTo>
                  <a:lnTo>
                    <a:pt x="165989" y="995933"/>
                  </a:lnTo>
                  <a:lnTo>
                    <a:pt x="1329817" y="995933"/>
                  </a:lnTo>
                  <a:lnTo>
                    <a:pt x="1373941" y="990004"/>
                  </a:lnTo>
                  <a:lnTo>
                    <a:pt x="1413592" y="973270"/>
                  </a:lnTo>
                  <a:lnTo>
                    <a:pt x="1447187" y="947313"/>
                  </a:lnTo>
                  <a:lnTo>
                    <a:pt x="1473142" y="913717"/>
                  </a:lnTo>
                  <a:lnTo>
                    <a:pt x="1489876" y="874062"/>
                  </a:lnTo>
                  <a:lnTo>
                    <a:pt x="1495806" y="829932"/>
                  </a:lnTo>
                  <a:lnTo>
                    <a:pt x="1495806" y="165988"/>
                  </a:lnTo>
                  <a:lnTo>
                    <a:pt x="1489876" y="121859"/>
                  </a:lnTo>
                  <a:lnTo>
                    <a:pt x="1473142" y="82207"/>
                  </a:lnTo>
                  <a:lnTo>
                    <a:pt x="1447187" y="48614"/>
                  </a:lnTo>
                  <a:lnTo>
                    <a:pt x="1413592" y="22660"/>
                  </a:lnTo>
                  <a:lnTo>
                    <a:pt x="1373941" y="5928"/>
                  </a:lnTo>
                  <a:lnTo>
                    <a:pt x="1329817" y="0"/>
                  </a:lnTo>
                  <a:close/>
                </a:path>
              </a:pathLst>
            </a:custGeom>
            <a:solidFill>
              <a:srgbClr val="41404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9791454" y="1860668"/>
              <a:ext cx="1496060" cy="996315"/>
            </a:xfrm>
            <a:custGeom>
              <a:avLst/>
              <a:gdLst/>
              <a:ahLst/>
              <a:cxnLst/>
              <a:rect l="l" t="t" r="r" b="b"/>
              <a:pathLst>
                <a:path w="1496059" h="996314">
                  <a:moveTo>
                    <a:pt x="0" y="165988"/>
                  </a:moveTo>
                  <a:lnTo>
                    <a:pt x="5929" y="121859"/>
                  </a:lnTo>
                  <a:lnTo>
                    <a:pt x="22663" y="82207"/>
                  </a:lnTo>
                  <a:lnTo>
                    <a:pt x="48618" y="48614"/>
                  </a:lnTo>
                  <a:lnTo>
                    <a:pt x="82213" y="22660"/>
                  </a:lnTo>
                  <a:lnTo>
                    <a:pt x="121864" y="5928"/>
                  </a:lnTo>
                  <a:lnTo>
                    <a:pt x="165989" y="0"/>
                  </a:lnTo>
                  <a:lnTo>
                    <a:pt x="1329817" y="0"/>
                  </a:lnTo>
                  <a:lnTo>
                    <a:pt x="1373941" y="5928"/>
                  </a:lnTo>
                  <a:lnTo>
                    <a:pt x="1413592" y="22660"/>
                  </a:lnTo>
                  <a:lnTo>
                    <a:pt x="1447187" y="48614"/>
                  </a:lnTo>
                  <a:lnTo>
                    <a:pt x="1473142" y="82207"/>
                  </a:lnTo>
                  <a:lnTo>
                    <a:pt x="1489876" y="121859"/>
                  </a:lnTo>
                  <a:lnTo>
                    <a:pt x="1495806" y="165988"/>
                  </a:lnTo>
                  <a:lnTo>
                    <a:pt x="1495806" y="829932"/>
                  </a:lnTo>
                  <a:lnTo>
                    <a:pt x="1489876" y="874062"/>
                  </a:lnTo>
                  <a:lnTo>
                    <a:pt x="1473142" y="913717"/>
                  </a:lnTo>
                  <a:lnTo>
                    <a:pt x="1447187" y="947313"/>
                  </a:lnTo>
                  <a:lnTo>
                    <a:pt x="1413592" y="973270"/>
                  </a:lnTo>
                  <a:lnTo>
                    <a:pt x="1373941" y="990004"/>
                  </a:lnTo>
                  <a:lnTo>
                    <a:pt x="1329817" y="995933"/>
                  </a:lnTo>
                  <a:lnTo>
                    <a:pt x="165989" y="995933"/>
                  </a:lnTo>
                  <a:lnTo>
                    <a:pt x="121864" y="990004"/>
                  </a:lnTo>
                  <a:lnTo>
                    <a:pt x="82213" y="973270"/>
                  </a:lnTo>
                  <a:lnTo>
                    <a:pt x="48618" y="947313"/>
                  </a:lnTo>
                  <a:lnTo>
                    <a:pt x="22663" y="913717"/>
                  </a:lnTo>
                  <a:lnTo>
                    <a:pt x="5929" y="874062"/>
                  </a:lnTo>
                  <a:lnTo>
                    <a:pt x="0" y="829932"/>
                  </a:lnTo>
                  <a:lnTo>
                    <a:pt x="0" y="165988"/>
                  </a:lnTo>
                  <a:close/>
                </a:path>
              </a:pathLst>
            </a:custGeom>
            <a:ln w="15875">
              <a:solidFill>
                <a:srgbClr val="414042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1" name="object 31" descr=""/>
          <p:cNvSpPr txBox="1"/>
          <p:nvPr/>
        </p:nvSpPr>
        <p:spPr>
          <a:xfrm>
            <a:off x="9985914" y="1881386"/>
            <a:ext cx="1106170" cy="939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38100" marR="30480">
              <a:lnSpc>
                <a:spcPct val="100000"/>
              </a:lnSpc>
              <a:spcBef>
                <a:spcPts val="95"/>
              </a:spcBef>
            </a:pPr>
            <a:r>
              <a:rPr dirty="0" sz="2000" spc="-10">
                <a:solidFill>
                  <a:srgbClr val="FFFFFF"/>
                </a:solidFill>
                <a:latin typeface="Arial"/>
                <a:cs typeface="Arial"/>
              </a:rPr>
              <a:t>Business Interest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Income</a:t>
            </a:r>
            <a:r>
              <a:rPr dirty="0" sz="2000" spc="-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baseline="25641" sz="1950" spc="-75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baseline="25641" sz="1950">
              <a:latin typeface="Arial"/>
              <a:cs typeface="Arial"/>
            </a:endParaRPr>
          </a:p>
        </p:txBody>
      </p:sp>
      <p:grpSp>
        <p:nvGrpSpPr>
          <p:cNvPr id="32" name="object 32" descr=""/>
          <p:cNvGrpSpPr/>
          <p:nvPr/>
        </p:nvGrpSpPr>
        <p:grpSpPr>
          <a:xfrm>
            <a:off x="3661609" y="1525955"/>
            <a:ext cx="7710170" cy="1654175"/>
            <a:chOff x="3661609" y="1525955"/>
            <a:chExt cx="7710170" cy="1654175"/>
          </a:xfrm>
        </p:grpSpPr>
        <p:sp>
          <p:nvSpPr>
            <p:cNvPr id="33" name="object 33" descr=""/>
            <p:cNvSpPr/>
            <p:nvPr/>
          </p:nvSpPr>
          <p:spPr>
            <a:xfrm>
              <a:off x="11086085" y="1540243"/>
              <a:ext cx="271145" cy="1625600"/>
            </a:xfrm>
            <a:custGeom>
              <a:avLst/>
              <a:gdLst/>
              <a:ahLst/>
              <a:cxnLst/>
              <a:rect l="l" t="t" r="r" b="b"/>
              <a:pathLst>
                <a:path w="271145" h="1625600">
                  <a:moveTo>
                    <a:pt x="0" y="0"/>
                  </a:moveTo>
                  <a:lnTo>
                    <a:pt x="48695" y="4364"/>
                  </a:lnTo>
                  <a:lnTo>
                    <a:pt x="94528" y="16947"/>
                  </a:lnTo>
                  <a:lnTo>
                    <a:pt x="136731" y="36985"/>
                  </a:lnTo>
                  <a:lnTo>
                    <a:pt x="174540" y="63711"/>
                  </a:lnTo>
                  <a:lnTo>
                    <a:pt x="207191" y="96360"/>
                  </a:lnTo>
                  <a:lnTo>
                    <a:pt x="233918" y="134168"/>
                  </a:lnTo>
                  <a:lnTo>
                    <a:pt x="253955" y="176369"/>
                  </a:lnTo>
                  <a:lnTo>
                    <a:pt x="266539" y="222198"/>
                  </a:lnTo>
                  <a:lnTo>
                    <a:pt x="270903" y="270890"/>
                  </a:lnTo>
                  <a:lnTo>
                    <a:pt x="270903" y="1354442"/>
                  </a:lnTo>
                  <a:lnTo>
                    <a:pt x="266539" y="1403138"/>
                  </a:lnTo>
                  <a:lnTo>
                    <a:pt x="253955" y="1448970"/>
                  </a:lnTo>
                  <a:lnTo>
                    <a:pt x="233918" y="1491173"/>
                  </a:lnTo>
                  <a:lnTo>
                    <a:pt x="207191" y="1528983"/>
                  </a:lnTo>
                  <a:lnTo>
                    <a:pt x="174540" y="1561633"/>
                  </a:lnTo>
                  <a:lnTo>
                    <a:pt x="136731" y="1588360"/>
                  </a:lnTo>
                  <a:lnTo>
                    <a:pt x="94528" y="1608397"/>
                  </a:lnTo>
                  <a:lnTo>
                    <a:pt x="48695" y="1620981"/>
                  </a:lnTo>
                  <a:lnTo>
                    <a:pt x="0" y="1625345"/>
                  </a:lnTo>
                </a:path>
              </a:pathLst>
            </a:custGeom>
            <a:ln w="28574">
              <a:solidFill>
                <a:srgbClr val="0A9DD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3669547" y="1860668"/>
              <a:ext cx="1518920" cy="1016635"/>
            </a:xfrm>
            <a:custGeom>
              <a:avLst/>
              <a:gdLst/>
              <a:ahLst/>
              <a:cxnLst/>
              <a:rect l="l" t="t" r="r" b="b"/>
              <a:pathLst>
                <a:path w="1518920" h="1016635">
                  <a:moveTo>
                    <a:pt x="1349248" y="0"/>
                  </a:moveTo>
                  <a:lnTo>
                    <a:pt x="169418" y="0"/>
                  </a:lnTo>
                  <a:lnTo>
                    <a:pt x="124382" y="6051"/>
                  </a:lnTo>
                  <a:lnTo>
                    <a:pt x="83912" y="23129"/>
                  </a:lnTo>
                  <a:lnTo>
                    <a:pt x="49623" y="49618"/>
                  </a:lnTo>
                  <a:lnTo>
                    <a:pt x="23131" y="83906"/>
                  </a:lnTo>
                  <a:lnTo>
                    <a:pt x="6052" y="124377"/>
                  </a:lnTo>
                  <a:lnTo>
                    <a:pt x="0" y="169417"/>
                  </a:lnTo>
                  <a:lnTo>
                    <a:pt x="0" y="847077"/>
                  </a:lnTo>
                  <a:lnTo>
                    <a:pt x="6052" y="892118"/>
                  </a:lnTo>
                  <a:lnTo>
                    <a:pt x="23131" y="932592"/>
                  </a:lnTo>
                  <a:lnTo>
                    <a:pt x="49623" y="966882"/>
                  </a:lnTo>
                  <a:lnTo>
                    <a:pt x="83912" y="993375"/>
                  </a:lnTo>
                  <a:lnTo>
                    <a:pt x="124382" y="1010455"/>
                  </a:lnTo>
                  <a:lnTo>
                    <a:pt x="169418" y="1016507"/>
                  </a:lnTo>
                  <a:lnTo>
                    <a:pt x="1349248" y="1016507"/>
                  </a:lnTo>
                  <a:lnTo>
                    <a:pt x="1394283" y="1010455"/>
                  </a:lnTo>
                  <a:lnTo>
                    <a:pt x="1434753" y="993375"/>
                  </a:lnTo>
                  <a:lnTo>
                    <a:pt x="1469042" y="966882"/>
                  </a:lnTo>
                  <a:lnTo>
                    <a:pt x="1495534" y="932592"/>
                  </a:lnTo>
                  <a:lnTo>
                    <a:pt x="1512613" y="892118"/>
                  </a:lnTo>
                  <a:lnTo>
                    <a:pt x="1518666" y="847077"/>
                  </a:lnTo>
                  <a:lnTo>
                    <a:pt x="1518666" y="169417"/>
                  </a:lnTo>
                  <a:lnTo>
                    <a:pt x="1512613" y="124377"/>
                  </a:lnTo>
                  <a:lnTo>
                    <a:pt x="1495534" y="83906"/>
                  </a:lnTo>
                  <a:lnTo>
                    <a:pt x="1469042" y="49618"/>
                  </a:lnTo>
                  <a:lnTo>
                    <a:pt x="1434753" y="23129"/>
                  </a:lnTo>
                  <a:lnTo>
                    <a:pt x="1394283" y="6051"/>
                  </a:lnTo>
                  <a:lnTo>
                    <a:pt x="1349248" y="0"/>
                  </a:lnTo>
                  <a:close/>
                </a:path>
              </a:pathLst>
            </a:custGeom>
            <a:solidFill>
              <a:srgbClr val="895DB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3669547" y="1860668"/>
              <a:ext cx="1518920" cy="1016635"/>
            </a:xfrm>
            <a:custGeom>
              <a:avLst/>
              <a:gdLst/>
              <a:ahLst/>
              <a:cxnLst/>
              <a:rect l="l" t="t" r="r" b="b"/>
              <a:pathLst>
                <a:path w="1518920" h="1016635">
                  <a:moveTo>
                    <a:pt x="0" y="169417"/>
                  </a:moveTo>
                  <a:lnTo>
                    <a:pt x="6052" y="124377"/>
                  </a:lnTo>
                  <a:lnTo>
                    <a:pt x="23131" y="83906"/>
                  </a:lnTo>
                  <a:lnTo>
                    <a:pt x="49623" y="49618"/>
                  </a:lnTo>
                  <a:lnTo>
                    <a:pt x="83912" y="23129"/>
                  </a:lnTo>
                  <a:lnTo>
                    <a:pt x="124382" y="6051"/>
                  </a:lnTo>
                  <a:lnTo>
                    <a:pt x="169418" y="0"/>
                  </a:lnTo>
                  <a:lnTo>
                    <a:pt x="1349248" y="0"/>
                  </a:lnTo>
                  <a:lnTo>
                    <a:pt x="1394283" y="6051"/>
                  </a:lnTo>
                  <a:lnTo>
                    <a:pt x="1434753" y="23129"/>
                  </a:lnTo>
                  <a:lnTo>
                    <a:pt x="1469042" y="49618"/>
                  </a:lnTo>
                  <a:lnTo>
                    <a:pt x="1495534" y="83906"/>
                  </a:lnTo>
                  <a:lnTo>
                    <a:pt x="1512613" y="124377"/>
                  </a:lnTo>
                  <a:lnTo>
                    <a:pt x="1518666" y="169417"/>
                  </a:lnTo>
                  <a:lnTo>
                    <a:pt x="1518666" y="847077"/>
                  </a:lnTo>
                  <a:lnTo>
                    <a:pt x="1512613" y="892118"/>
                  </a:lnTo>
                  <a:lnTo>
                    <a:pt x="1495534" y="932592"/>
                  </a:lnTo>
                  <a:lnTo>
                    <a:pt x="1469042" y="966882"/>
                  </a:lnTo>
                  <a:lnTo>
                    <a:pt x="1434753" y="993375"/>
                  </a:lnTo>
                  <a:lnTo>
                    <a:pt x="1394283" y="1010455"/>
                  </a:lnTo>
                  <a:lnTo>
                    <a:pt x="1349248" y="1016507"/>
                  </a:lnTo>
                  <a:lnTo>
                    <a:pt x="169418" y="1016507"/>
                  </a:lnTo>
                  <a:lnTo>
                    <a:pt x="124382" y="1010455"/>
                  </a:lnTo>
                  <a:lnTo>
                    <a:pt x="83912" y="993375"/>
                  </a:lnTo>
                  <a:lnTo>
                    <a:pt x="49623" y="966882"/>
                  </a:lnTo>
                  <a:lnTo>
                    <a:pt x="23131" y="932592"/>
                  </a:lnTo>
                  <a:lnTo>
                    <a:pt x="6052" y="892118"/>
                  </a:lnTo>
                  <a:lnTo>
                    <a:pt x="0" y="847077"/>
                  </a:lnTo>
                  <a:lnTo>
                    <a:pt x="0" y="169417"/>
                  </a:lnTo>
                  <a:close/>
                </a:path>
              </a:pathLst>
            </a:custGeom>
            <a:ln w="15875">
              <a:solidFill>
                <a:srgbClr val="895DB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6" name="object 36" descr=""/>
          <p:cNvSpPr txBox="1"/>
          <p:nvPr/>
        </p:nvSpPr>
        <p:spPr>
          <a:xfrm>
            <a:off x="3914774" y="2196661"/>
            <a:ext cx="1026794" cy="330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0.3</a:t>
            </a:r>
            <a:r>
              <a:rPr dirty="0" sz="200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×</a:t>
            </a:r>
            <a:r>
              <a:rPr dirty="0" sz="2000" spc="-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-25">
                <a:solidFill>
                  <a:srgbClr val="FFFFFF"/>
                </a:solidFill>
                <a:latin typeface="Arial"/>
                <a:cs typeface="Arial"/>
              </a:rPr>
              <a:t>ATI</a:t>
            </a:r>
            <a:endParaRPr sz="2000">
              <a:latin typeface="Arial"/>
              <a:cs typeface="Arial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3120195" y="2141273"/>
            <a:ext cx="233679" cy="452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spc="-50" b="1">
                <a:latin typeface="Arial"/>
                <a:cs typeface="Arial"/>
              </a:rPr>
              <a:t>×</a:t>
            </a:r>
            <a:endParaRPr sz="2800">
              <a:latin typeface="Arial"/>
              <a:cs typeface="Arial"/>
            </a:endParaRPr>
          </a:p>
        </p:txBody>
      </p:sp>
      <p:grpSp>
        <p:nvGrpSpPr>
          <p:cNvPr id="38" name="object 38" descr=""/>
          <p:cNvGrpSpPr/>
          <p:nvPr/>
        </p:nvGrpSpPr>
        <p:grpSpPr>
          <a:xfrm>
            <a:off x="6624266" y="3531416"/>
            <a:ext cx="1535430" cy="996315"/>
            <a:chOff x="6624266" y="3531416"/>
            <a:chExt cx="1535430" cy="996315"/>
          </a:xfrm>
        </p:grpSpPr>
        <p:sp>
          <p:nvSpPr>
            <p:cNvPr id="39" name="object 39" descr=""/>
            <p:cNvSpPr/>
            <p:nvPr/>
          </p:nvSpPr>
          <p:spPr>
            <a:xfrm>
              <a:off x="6632203" y="3539354"/>
              <a:ext cx="1519555" cy="980440"/>
            </a:xfrm>
            <a:custGeom>
              <a:avLst/>
              <a:gdLst/>
              <a:ahLst/>
              <a:cxnLst/>
              <a:rect l="l" t="t" r="r" b="b"/>
              <a:pathLst>
                <a:path w="1519554" h="980439">
                  <a:moveTo>
                    <a:pt x="1356106" y="0"/>
                  </a:moveTo>
                  <a:lnTo>
                    <a:pt x="163322" y="0"/>
                  </a:lnTo>
                  <a:lnTo>
                    <a:pt x="119906" y="5833"/>
                  </a:lnTo>
                  <a:lnTo>
                    <a:pt x="80892" y="22296"/>
                  </a:lnTo>
                  <a:lnTo>
                    <a:pt x="47837" y="47832"/>
                  </a:lnTo>
                  <a:lnTo>
                    <a:pt x="22299" y="80886"/>
                  </a:lnTo>
                  <a:lnTo>
                    <a:pt x="5834" y="119901"/>
                  </a:lnTo>
                  <a:lnTo>
                    <a:pt x="0" y="163321"/>
                  </a:lnTo>
                  <a:lnTo>
                    <a:pt x="0" y="816597"/>
                  </a:lnTo>
                  <a:lnTo>
                    <a:pt x="5834" y="860018"/>
                  </a:lnTo>
                  <a:lnTo>
                    <a:pt x="22299" y="899035"/>
                  </a:lnTo>
                  <a:lnTo>
                    <a:pt x="47837" y="932092"/>
                  </a:lnTo>
                  <a:lnTo>
                    <a:pt x="80892" y="957632"/>
                  </a:lnTo>
                  <a:lnTo>
                    <a:pt x="119906" y="974097"/>
                  </a:lnTo>
                  <a:lnTo>
                    <a:pt x="163322" y="979931"/>
                  </a:lnTo>
                  <a:lnTo>
                    <a:pt x="1356106" y="979931"/>
                  </a:lnTo>
                  <a:lnTo>
                    <a:pt x="1399521" y="974097"/>
                  </a:lnTo>
                  <a:lnTo>
                    <a:pt x="1438535" y="957632"/>
                  </a:lnTo>
                  <a:lnTo>
                    <a:pt x="1471590" y="932092"/>
                  </a:lnTo>
                  <a:lnTo>
                    <a:pt x="1497128" y="899035"/>
                  </a:lnTo>
                  <a:lnTo>
                    <a:pt x="1513593" y="860018"/>
                  </a:lnTo>
                  <a:lnTo>
                    <a:pt x="1519428" y="816597"/>
                  </a:lnTo>
                  <a:lnTo>
                    <a:pt x="1519428" y="163321"/>
                  </a:lnTo>
                  <a:lnTo>
                    <a:pt x="1513593" y="119901"/>
                  </a:lnTo>
                  <a:lnTo>
                    <a:pt x="1497128" y="80886"/>
                  </a:lnTo>
                  <a:lnTo>
                    <a:pt x="1471590" y="47832"/>
                  </a:lnTo>
                  <a:lnTo>
                    <a:pt x="1438535" y="22296"/>
                  </a:lnTo>
                  <a:lnTo>
                    <a:pt x="1399521" y="5833"/>
                  </a:lnTo>
                  <a:lnTo>
                    <a:pt x="1356106" y="0"/>
                  </a:lnTo>
                  <a:close/>
                </a:path>
              </a:pathLst>
            </a:custGeom>
            <a:solidFill>
              <a:srgbClr val="895DB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6632203" y="3539354"/>
              <a:ext cx="1519555" cy="980440"/>
            </a:xfrm>
            <a:custGeom>
              <a:avLst/>
              <a:gdLst/>
              <a:ahLst/>
              <a:cxnLst/>
              <a:rect l="l" t="t" r="r" b="b"/>
              <a:pathLst>
                <a:path w="1519554" h="980439">
                  <a:moveTo>
                    <a:pt x="0" y="163321"/>
                  </a:moveTo>
                  <a:lnTo>
                    <a:pt x="5834" y="119901"/>
                  </a:lnTo>
                  <a:lnTo>
                    <a:pt x="22299" y="80886"/>
                  </a:lnTo>
                  <a:lnTo>
                    <a:pt x="47837" y="47832"/>
                  </a:lnTo>
                  <a:lnTo>
                    <a:pt x="80892" y="22296"/>
                  </a:lnTo>
                  <a:lnTo>
                    <a:pt x="119906" y="5833"/>
                  </a:lnTo>
                  <a:lnTo>
                    <a:pt x="163322" y="0"/>
                  </a:lnTo>
                  <a:lnTo>
                    <a:pt x="1356106" y="0"/>
                  </a:lnTo>
                  <a:lnTo>
                    <a:pt x="1399521" y="5833"/>
                  </a:lnTo>
                  <a:lnTo>
                    <a:pt x="1438535" y="22296"/>
                  </a:lnTo>
                  <a:lnTo>
                    <a:pt x="1471590" y="47832"/>
                  </a:lnTo>
                  <a:lnTo>
                    <a:pt x="1497128" y="80886"/>
                  </a:lnTo>
                  <a:lnTo>
                    <a:pt x="1513593" y="119901"/>
                  </a:lnTo>
                  <a:lnTo>
                    <a:pt x="1519428" y="163321"/>
                  </a:lnTo>
                  <a:lnTo>
                    <a:pt x="1519428" y="816597"/>
                  </a:lnTo>
                  <a:lnTo>
                    <a:pt x="1513593" y="860018"/>
                  </a:lnTo>
                  <a:lnTo>
                    <a:pt x="1497128" y="899035"/>
                  </a:lnTo>
                  <a:lnTo>
                    <a:pt x="1471590" y="932092"/>
                  </a:lnTo>
                  <a:lnTo>
                    <a:pt x="1438535" y="957632"/>
                  </a:lnTo>
                  <a:lnTo>
                    <a:pt x="1399521" y="974097"/>
                  </a:lnTo>
                  <a:lnTo>
                    <a:pt x="1356106" y="979931"/>
                  </a:lnTo>
                  <a:lnTo>
                    <a:pt x="163322" y="979931"/>
                  </a:lnTo>
                  <a:lnTo>
                    <a:pt x="119906" y="974097"/>
                  </a:lnTo>
                  <a:lnTo>
                    <a:pt x="80892" y="957632"/>
                  </a:lnTo>
                  <a:lnTo>
                    <a:pt x="47837" y="932092"/>
                  </a:lnTo>
                  <a:lnTo>
                    <a:pt x="22299" y="899035"/>
                  </a:lnTo>
                  <a:lnTo>
                    <a:pt x="5834" y="860018"/>
                  </a:lnTo>
                  <a:lnTo>
                    <a:pt x="0" y="816597"/>
                  </a:lnTo>
                  <a:lnTo>
                    <a:pt x="0" y="163321"/>
                  </a:lnTo>
                  <a:close/>
                </a:path>
              </a:pathLst>
            </a:custGeom>
            <a:ln w="15875">
              <a:solidFill>
                <a:srgbClr val="895DB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41" name="object 41" descr=""/>
          <p:cNvGrpSpPr/>
          <p:nvPr/>
        </p:nvGrpSpPr>
        <p:grpSpPr>
          <a:xfrm>
            <a:off x="3497142" y="1360601"/>
            <a:ext cx="8060055" cy="3197860"/>
            <a:chOff x="3497142" y="1360601"/>
            <a:chExt cx="8060055" cy="3197860"/>
          </a:xfrm>
        </p:grpSpPr>
        <p:sp>
          <p:nvSpPr>
            <p:cNvPr id="42" name="object 42" descr=""/>
            <p:cNvSpPr/>
            <p:nvPr/>
          </p:nvSpPr>
          <p:spPr>
            <a:xfrm>
              <a:off x="3511429" y="1374889"/>
              <a:ext cx="8031480" cy="3169285"/>
            </a:xfrm>
            <a:custGeom>
              <a:avLst/>
              <a:gdLst/>
              <a:ahLst/>
              <a:cxnLst/>
              <a:rect l="l" t="t" r="r" b="b"/>
              <a:pathLst>
                <a:path w="8031480" h="3169285">
                  <a:moveTo>
                    <a:pt x="528205" y="3169158"/>
                  </a:moveTo>
                  <a:lnTo>
                    <a:pt x="480128" y="3166999"/>
                  </a:lnTo>
                  <a:lnTo>
                    <a:pt x="433260" y="3160647"/>
                  </a:lnTo>
                  <a:lnTo>
                    <a:pt x="387788" y="3150289"/>
                  </a:lnTo>
                  <a:lnTo>
                    <a:pt x="343898" y="3136112"/>
                  </a:lnTo>
                  <a:lnTo>
                    <a:pt x="301776" y="3118300"/>
                  </a:lnTo>
                  <a:lnTo>
                    <a:pt x="261610" y="3097042"/>
                  </a:lnTo>
                  <a:lnTo>
                    <a:pt x="223586" y="3072523"/>
                  </a:lnTo>
                  <a:lnTo>
                    <a:pt x="187889" y="3044930"/>
                  </a:lnTo>
                  <a:lnTo>
                    <a:pt x="154708" y="3014449"/>
                  </a:lnTo>
                  <a:lnTo>
                    <a:pt x="124227" y="2981268"/>
                  </a:lnTo>
                  <a:lnTo>
                    <a:pt x="96634" y="2945571"/>
                  </a:lnTo>
                  <a:lnTo>
                    <a:pt x="72115" y="2907547"/>
                  </a:lnTo>
                  <a:lnTo>
                    <a:pt x="50857" y="2867381"/>
                  </a:lnTo>
                  <a:lnTo>
                    <a:pt x="33045" y="2825259"/>
                  </a:lnTo>
                  <a:lnTo>
                    <a:pt x="18868" y="2781369"/>
                  </a:lnTo>
                  <a:lnTo>
                    <a:pt x="8510" y="2735897"/>
                  </a:lnTo>
                  <a:lnTo>
                    <a:pt x="2158" y="2689029"/>
                  </a:lnTo>
                  <a:lnTo>
                    <a:pt x="0" y="2640952"/>
                  </a:lnTo>
                  <a:lnTo>
                    <a:pt x="0" y="528205"/>
                  </a:lnTo>
                  <a:lnTo>
                    <a:pt x="2158" y="480128"/>
                  </a:lnTo>
                  <a:lnTo>
                    <a:pt x="8510" y="433260"/>
                  </a:lnTo>
                  <a:lnTo>
                    <a:pt x="18868" y="387788"/>
                  </a:lnTo>
                  <a:lnTo>
                    <a:pt x="33045" y="343898"/>
                  </a:lnTo>
                  <a:lnTo>
                    <a:pt x="50857" y="301776"/>
                  </a:lnTo>
                  <a:lnTo>
                    <a:pt x="72115" y="261610"/>
                  </a:lnTo>
                  <a:lnTo>
                    <a:pt x="96634" y="223586"/>
                  </a:lnTo>
                  <a:lnTo>
                    <a:pt x="124227" y="187889"/>
                  </a:lnTo>
                  <a:lnTo>
                    <a:pt x="154708" y="154708"/>
                  </a:lnTo>
                  <a:lnTo>
                    <a:pt x="187889" y="124227"/>
                  </a:lnTo>
                  <a:lnTo>
                    <a:pt x="223586" y="96634"/>
                  </a:lnTo>
                  <a:lnTo>
                    <a:pt x="261610" y="72115"/>
                  </a:lnTo>
                  <a:lnTo>
                    <a:pt x="301776" y="50857"/>
                  </a:lnTo>
                  <a:lnTo>
                    <a:pt x="343898" y="33045"/>
                  </a:lnTo>
                  <a:lnTo>
                    <a:pt x="387788" y="18868"/>
                  </a:lnTo>
                  <a:lnTo>
                    <a:pt x="433260" y="8510"/>
                  </a:lnTo>
                  <a:lnTo>
                    <a:pt x="480128" y="2158"/>
                  </a:lnTo>
                  <a:lnTo>
                    <a:pt x="528205" y="0"/>
                  </a:lnTo>
                </a:path>
                <a:path w="8031480" h="3169285">
                  <a:moveTo>
                    <a:pt x="7503274" y="0"/>
                  </a:moveTo>
                  <a:lnTo>
                    <a:pt x="7551351" y="2158"/>
                  </a:lnTo>
                  <a:lnTo>
                    <a:pt x="7598219" y="8510"/>
                  </a:lnTo>
                  <a:lnTo>
                    <a:pt x="7643691" y="18868"/>
                  </a:lnTo>
                  <a:lnTo>
                    <a:pt x="7687581" y="33045"/>
                  </a:lnTo>
                  <a:lnTo>
                    <a:pt x="7729703" y="50857"/>
                  </a:lnTo>
                  <a:lnTo>
                    <a:pt x="7769869" y="72115"/>
                  </a:lnTo>
                  <a:lnTo>
                    <a:pt x="7807893" y="96634"/>
                  </a:lnTo>
                  <a:lnTo>
                    <a:pt x="7843590" y="124227"/>
                  </a:lnTo>
                  <a:lnTo>
                    <a:pt x="7876771" y="154708"/>
                  </a:lnTo>
                  <a:lnTo>
                    <a:pt x="7907252" y="187889"/>
                  </a:lnTo>
                  <a:lnTo>
                    <a:pt x="7934845" y="223586"/>
                  </a:lnTo>
                  <a:lnTo>
                    <a:pt x="7959364" y="261610"/>
                  </a:lnTo>
                  <a:lnTo>
                    <a:pt x="7980622" y="301776"/>
                  </a:lnTo>
                  <a:lnTo>
                    <a:pt x="7998434" y="343898"/>
                  </a:lnTo>
                  <a:lnTo>
                    <a:pt x="8012611" y="387788"/>
                  </a:lnTo>
                  <a:lnTo>
                    <a:pt x="8022969" y="433260"/>
                  </a:lnTo>
                  <a:lnTo>
                    <a:pt x="8029321" y="480128"/>
                  </a:lnTo>
                  <a:lnTo>
                    <a:pt x="8031480" y="528205"/>
                  </a:lnTo>
                  <a:lnTo>
                    <a:pt x="8031480" y="2640952"/>
                  </a:lnTo>
                  <a:lnTo>
                    <a:pt x="8029321" y="2689029"/>
                  </a:lnTo>
                  <a:lnTo>
                    <a:pt x="8022969" y="2735897"/>
                  </a:lnTo>
                  <a:lnTo>
                    <a:pt x="8012611" y="2781369"/>
                  </a:lnTo>
                  <a:lnTo>
                    <a:pt x="7998434" y="2825259"/>
                  </a:lnTo>
                  <a:lnTo>
                    <a:pt x="7980622" y="2867381"/>
                  </a:lnTo>
                  <a:lnTo>
                    <a:pt x="7959364" y="2907547"/>
                  </a:lnTo>
                  <a:lnTo>
                    <a:pt x="7934845" y="2945571"/>
                  </a:lnTo>
                  <a:lnTo>
                    <a:pt x="7907252" y="2981268"/>
                  </a:lnTo>
                  <a:lnTo>
                    <a:pt x="7876771" y="3014449"/>
                  </a:lnTo>
                  <a:lnTo>
                    <a:pt x="7843590" y="3044930"/>
                  </a:lnTo>
                  <a:lnTo>
                    <a:pt x="7807893" y="3072523"/>
                  </a:lnTo>
                  <a:lnTo>
                    <a:pt x="7769869" y="3097042"/>
                  </a:lnTo>
                  <a:lnTo>
                    <a:pt x="7729703" y="3118300"/>
                  </a:lnTo>
                  <a:lnTo>
                    <a:pt x="7687581" y="3136112"/>
                  </a:lnTo>
                  <a:lnTo>
                    <a:pt x="7643691" y="3150289"/>
                  </a:lnTo>
                  <a:lnTo>
                    <a:pt x="7598219" y="3160647"/>
                  </a:lnTo>
                  <a:lnTo>
                    <a:pt x="7551351" y="3166999"/>
                  </a:lnTo>
                  <a:lnTo>
                    <a:pt x="7503274" y="3169158"/>
                  </a:lnTo>
                </a:path>
              </a:pathLst>
            </a:custGeom>
            <a:ln w="28575">
              <a:solidFill>
                <a:srgbClr val="41404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3669547" y="3345802"/>
              <a:ext cx="7688580" cy="0"/>
            </a:xfrm>
            <a:custGeom>
              <a:avLst/>
              <a:gdLst/>
              <a:ahLst/>
              <a:cxnLst/>
              <a:rect l="l" t="t" r="r" b="b"/>
              <a:pathLst>
                <a:path w="7688580" h="0">
                  <a:moveTo>
                    <a:pt x="0" y="0"/>
                  </a:moveTo>
                  <a:lnTo>
                    <a:pt x="7688351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4" name="object 44" descr=""/>
          <p:cNvSpPr txBox="1"/>
          <p:nvPr/>
        </p:nvSpPr>
        <p:spPr>
          <a:xfrm>
            <a:off x="6877753" y="3856944"/>
            <a:ext cx="1026794" cy="330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0.3</a:t>
            </a:r>
            <a:r>
              <a:rPr dirty="0" sz="200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FFFF"/>
                </a:solidFill>
                <a:latin typeface="Arial"/>
                <a:cs typeface="Arial"/>
              </a:rPr>
              <a:t>×</a:t>
            </a:r>
            <a:r>
              <a:rPr dirty="0" sz="2000" spc="-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-25">
                <a:solidFill>
                  <a:srgbClr val="FFFFFF"/>
                </a:solidFill>
                <a:latin typeface="Arial"/>
                <a:cs typeface="Arial"/>
              </a:rPr>
              <a:t>ATI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45" name="object 4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0003" y="3516407"/>
            <a:ext cx="1982896" cy="93375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VSA Partners</dc:creator>
  <dc:title>Bloomberg Industry Group</dc:title>
  <dcterms:created xsi:type="dcterms:W3CDTF">2024-11-07T20:56:34Z</dcterms:created>
  <dcterms:modified xsi:type="dcterms:W3CDTF">2024-11-07T20:56:34Z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2023-11-21T00:00:00Z</vt:filetime>
  </property>
  <property fmtid="{D5CDD505-2E9C-101B-9397-08002B2CF9AE}" pid="3" name="Creator">
    <vt:lpwstr>Adobe InDesign CC 2015 (Macintosh)</vt:lpwstr>
  </property>
  <property fmtid="{D5CDD505-2E9C-101B-9397-08002B2CF9AE}" pid="4" name="LastSaved">
    <vt:filetime>2024-11-07T00:00:00Z</vt:filetime>
  </property>
  <property fmtid="{D5CDD505-2E9C-101B-9397-08002B2CF9AE}" pid="5" name="MSIP_Label_f786616f-5bb4-45d1-b9c4-7a19bded0f1d_ActionId">
    <vt:lpwstr>6e70b428-e324-4cc9-b008-3a8f91c25784</vt:lpwstr>
  </property>
  <property fmtid="{D5CDD505-2E9C-101B-9397-08002B2CF9AE}" pid="6" name="MSIP_Label_f786616f-5bb4-45d1-b9c4-7a19bded0f1d_ContentBits">
    <vt:lpwstr>0</vt:lpwstr>
  </property>
  <property fmtid="{D5CDD505-2E9C-101B-9397-08002B2CF9AE}" pid="7" name="MSIP_Label_f786616f-5bb4-45d1-b9c4-7a19bded0f1d_Enabled">
    <vt:lpwstr>true</vt:lpwstr>
  </property>
  <property fmtid="{D5CDD505-2E9C-101B-9397-08002B2CF9AE}" pid="8" name="MSIP_Label_f786616f-5bb4-45d1-b9c4-7a19bded0f1d_Method">
    <vt:lpwstr>Standard</vt:lpwstr>
  </property>
  <property fmtid="{D5CDD505-2E9C-101B-9397-08002B2CF9AE}" pid="9" name="MSIP_Label_f786616f-5bb4-45d1-b9c4-7a19bded0f1d_Name">
    <vt:lpwstr>Public</vt:lpwstr>
  </property>
  <property fmtid="{D5CDD505-2E9C-101B-9397-08002B2CF9AE}" pid="10" name="MSIP_Label_f786616f-5bb4-45d1-b9c4-7a19bded0f1d_SetDate">
    <vt:lpwstr>2023-07-26T13:55:18Z</vt:lpwstr>
  </property>
  <property fmtid="{D5CDD505-2E9C-101B-9397-08002B2CF9AE}" pid="11" name="MSIP_Label_f786616f-5bb4-45d1-b9c4-7a19bded0f1d_SiteId">
    <vt:lpwstr>97be21fd-c601-4b16-9920-f5accc69da65</vt:lpwstr>
  </property>
  <property fmtid="{D5CDD505-2E9C-101B-9397-08002B2CF9AE}" pid="12" name="Producer">
    <vt:lpwstr>Adobe PDF Library 23.6.156</vt:lpwstr>
  </property>
</Properties>
</file>