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58" r:id="rId7"/>
    <p:sldId id="264" r:id="rId8"/>
    <p:sldId id="265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-3156" y="-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By Count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12</c:v>
                </c:pt>
                <c:pt idx="2">
                  <c:v>5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DF-4F0D-98E5-A0DD2C83E5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Boxing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</c:v>
                </c:pt>
                <c:pt idx="1">
                  <c:v>4</c:v>
                </c:pt>
                <c:pt idx="2">
                  <c:v>6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DF-4F0D-98E5-A0DD2C83E5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Defect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7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DF-4F0D-98E5-A0DD2C83E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6103168"/>
        <c:axId val="746096448"/>
      </c:barChart>
      <c:catAx>
        <c:axId val="74610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6096448"/>
        <c:crosses val="autoZero"/>
        <c:auto val="1"/>
        <c:lblAlgn val="ctr"/>
        <c:lblOffset val="100"/>
        <c:noMultiLvlLbl val="0"/>
      </c:catAx>
      <c:valAx>
        <c:axId val="74609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610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By Hours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10.4</c:v>
                </c:pt>
                <c:pt idx="1">
                  <c:v>14.6</c:v>
                </c:pt>
                <c:pt idx="2">
                  <c:v>23.1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B0-40F9-BC7A-E1DC8F42E9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Boxing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21.9</c:v>
                </c:pt>
                <c:pt idx="1">
                  <c:v>18.2</c:v>
                </c:pt>
                <c:pt idx="2">
                  <c:v>6.3</c:v>
                </c:pt>
                <c:pt idx="3">
                  <c:v>24.5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B0-40F9-BC7A-E1DC8F42E9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Defect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2.1</c:v>
                </c:pt>
                <c:pt idx="1">
                  <c:v>4.2</c:v>
                </c:pt>
                <c:pt idx="2">
                  <c:v>0.2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B0-40F9-BC7A-E1DC8F42E9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6103168"/>
        <c:axId val="746096448"/>
      </c:barChart>
      <c:catAx>
        <c:axId val="74610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6096448"/>
        <c:crosses val="autoZero"/>
        <c:auto val="1"/>
        <c:lblAlgn val="ctr"/>
        <c:lblOffset val="100"/>
        <c:noMultiLvlLbl val="0"/>
      </c:catAx>
      <c:valAx>
        <c:axId val="74609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610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By Productivity</a:t>
            </a:r>
            <a:r>
              <a:rPr lang="en-US" baseline="0" dirty="0"/>
              <a:t> Ratio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0.91</c:v>
                </c:pt>
                <c:pt idx="2">
                  <c:v>1.5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C-4B18-80BB-2C02388A30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Boxing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1.3</c:v>
                </c:pt>
                <c:pt idx="1">
                  <c:v>1.4</c:v>
                </c:pt>
                <c:pt idx="2">
                  <c:v>0.82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BC-4B18-80BB-2C02388A30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B9BC-4B18-80BB-2C02388A3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6103168"/>
        <c:axId val="746096448"/>
      </c:barChart>
      <c:catAx>
        <c:axId val="74610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6096448"/>
        <c:crosses val="autoZero"/>
        <c:auto val="1"/>
        <c:lblAlgn val="ctr"/>
        <c:lblOffset val="100"/>
        <c:noMultiLvlLbl val="0"/>
      </c:catAx>
      <c:valAx>
        <c:axId val="74609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610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Docs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27</c:v>
                </c:pt>
                <c:pt idx="1">
                  <c:v>29</c:v>
                </c:pt>
                <c:pt idx="2">
                  <c:v>32</c:v>
                </c:pt>
                <c:pt idx="3">
                  <c:v>47</c:v>
                </c:pt>
                <c:pt idx="4">
                  <c:v>72</c:v>
                </c:pt>
                <c:pt idx="5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A6-45E0-B4A6-3CD27B0EDD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Boxing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29</c:v>
                </c:pt>
                <c:pt idx="1">
                  <c:v>45</c:v>
                </c:pt>
                <c:pt idx="2">
                  <c:v>56</c:v>
                </c:pt>
                <c:pt idx="3">
                  <c:v>71</c:v>
                </c:pt>
                <c:pt idx="4">
                  <c:v>85</c:v>
                </c:pt>
                <c:pt idx="5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A6-45E0-B4A6-3CD27B0EDD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Defect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11</c:v>
                </c:pt>
                <c:pt idx="1">
                  <c:v>10</c:v>
                </c:pt>
                <c:pt idx="2">
                  <c:v>14</c:v>
                </c:pt>
                <c:pt idx="3">
                  <c:v>11</c:v>
                </c:pt>
                <c:pt idx="4">
                  <c:v>3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CA6-45E0-B4A6-3CD27B0EDD09}"/>
            </c:ext>
          </c:extLst>
        </c:ser>
        <c:dLbls>
          <c:dLblPos val="t"/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2875119"/>
        <c:axId val="902872719"/>
      </c:lineChart>
      <c:catAx>
        <c:axId val="9028751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Period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2719"/>
        <c:crosses val="autoZero"/>
        <c:auto val="1"/>
        <c:lblAlgn val="ctr"/>
        <c:lblOffset val="100"/>
        <c:noMultiLvlLbl val="0"/>
      </c:catAx>
      <c:valAx>
        <c:axId val="902872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# of documents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5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tx2">
        <a:lumMod val="10000"/>
        <a:lumOff val="90000"/>
        <a:alpha val="5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/>
              <a:t>By resource, Create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408156829233555"/>
          <c:y val="0.20386555847185769"/>
          <c:w val="0.79007863842601067"/>
          <c:h val="0.431703484981044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Name1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</c:v>
                </c:pt>
                <c:pt idx="1">
                  <c:v>2</c:v>
                </c:pt>
                <c:pt idx="2">
                  <c:v>16</c:v>
                </c:pt>
                <c:pt idx="3">
                  <c:v>23</c:v>
                </c:pt>
                <c:pt idx="4">
                  <c:v>10</c:v>
                </c:pt>
                <c:pt idx="5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A7-4ABB-A96B-CF9E35FC7D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Name2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</c:v>
                </c:pt>
                <c:pt idx="1">
                  <c:v>10</c:v>
                </c:pt>
                <c:pt idx="2">
                  <c:v>4</c:v>
                </c:pt>
                <c:pt idx="3">
                  <c:v>12</c:v>
                </c:pt>
                <c:pt idx="4">
                  <c:v>32</c:v>
                </c:pt>
                <c:pt idx="5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A7-4ABB-A96B-CF9E35FC7D5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Name3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2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16</c:v>
                </c:pt>
                <c:pt idx="5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A7-4ABB-A96B-CF9E35FC7D5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Name4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Sheet1!$E$2:$E$7</c:f>
              <c:numCache>
                <c:formatCode>General</c:formatCode>
                <c:ptCount val="6"/>
                <c:pt idx="0">
                  <c:v>1</c:v>
                </c:pt>
                <c:pt idx="1">
                  <c:v>9</c:v>
                </c:pt>
                <c:pt idx="2">
                  <c:v>8</c:v>
                </c:pt>
                <c:pt idx="3">
                  <c:v>4</c:v>
                </c:pt>
                <c:pt idx="4">
                  <c:v>14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9A7-4ABB-A96B-CF9E35FC7D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2875119"/>
        <c:axId val="902872719"/>
      </c:lineChart>
      <c:catAx>
        <c:axId val="9028751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Period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2719"/>
        <c:crosses val="autoZero"/>
        <c:auto val="1"/>
        <c:lblAlgn val="ctr"/>
        <c:lblOffset val="100"/>
        <c:noMultiLvlLbl val="0"/>
      </c:catAx>
      <c:valAx>
        <c:axId val="902872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# of documents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5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/>
              <a:t>By resource, Boxing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092686290424904"/>
          <c:y val="0.17245112053301029"/>
          <c:w val="0.78227246000935391"/>
          <c:h val="0.4964018574601251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Name1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20</c:v>
                </c:pt>
                <c:pt idx="2">
                  <c:v>16</c:v>
                </c:pt>
                <c:pt idx="3">
                  <c:v>10</c:v>
                </c:pt>
                <c:pt idx="4">
                  <c:v>20</c:v>
                </c:pt>
                <c:pt idx="5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BE0-405A-899F-74BD094773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Name2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8</c:v>
                </c:pt>
                <c:pt idx="1">
                  <c:v>10</c:v>
                </c:pt>
                <c:pt idx="2">
                  <c:v>20</c:v>
                </c:pt>
                <c:pt idx="3">
                  <c:v>25</c:v>
                </c:pt>
                <c:pt idx="4">
                  <c:v>20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E0-405A-899F-74BD094773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Name3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</c:v>
                </c:pt>
                <c:pt idx="1">
                  <c:v>5</c:v>
                </c:pt>
                <c:pt idx="2">
                  <c:v>10</c:v>
                </c:pt>
                <c:pt idx="3">
                  <c:v>25</c:v>
                </c:pt>
                <c:pt idx="4">
                  <c:v>20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E0-405A-899F-74BD094773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Name4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Sheet1!$E$2:$E$7</c:f>
              <c:numCache>
                <c:formatCode>General</c:formatCode>
                <c:ptCount val="6"/>
                <c:pt idx="0">
                  <c:v>8</c:v>
                </c:pt>
                <c:pt idx="1">
                  <c:v>10</c:v>
                </c:pt>
                <c:pt idx="2">
                  <c:v>10</c:v>
                </c:pt>
                <c:pt idx="3">
                  <c:v>11</c:v>
                </c:pt>
                <c:pt idx="4">
                  <c:v>25</c:v>
                </c:pt>
                <c:pt idx="5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BE0-405A-899F-74BD094773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2875119"/>
        <c:axId val="902872719"/>
      </c:lineChart>
      <c:catAx>
        <c:axId val="9028751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Period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2719"/>
        <c:crosses val="autoZero"/>
        <c:auto val="1"/>
        <c:lblAlgn val="ctr"/>
        <c:lblOffset val="100"/>
        <c:noMultiLvlLbl val="0"/>
      </c:catAx>
      <c:valAx>
        <c:axId val="902872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# of documents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511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Quality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27</c:v>
                </c:pt>
                <c:pt idx="1">
                  <c:v>29</c:v>
                </c:pt>
                <c:pt idx="2">
                  <c:v>32</c:v>
                </c:pt>
                <c:pt idx="3">
                  <c:v>47</c:v>
                </c:pt>
                <c:pt idx="4">
                  <c:v>72</c:v>
                </c:pt>
                <c:pt idx="5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60-4690-90EF-E8C1EE15DAB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Boxing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29</c:v>
                </c:pt>
                <c:pt idx="1">
                  <c:v>45</c:v>
                </c:pt>
                <c:pt idx="2">
                  <c:v>56</c:v>
                </c:pt>
                <c:pt idx="3">
                  <c:v>71</c:v>
                </c:pt>
                <c:pt idx="4">
                  <c:v>85</c:v>
                </c:pt>
                <c:pt idx="5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60-4690-90EF-E8C1EE15DAB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Defect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11</c:v>
                </c:pt>
                <c:pt idx="1">
                  <c:v>10</c:v>
                </c:pt>
                <c:pt idx="2">
                  <c:v>14</c:v>
                </c:pt>
                <c:pt idx="3">
                  <c:v>11</c:v>
                </c:pt>
                <c:pt idx="4">
                  <c:v>3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860-4690-90EF-E8C1EE15DA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2875119"/>
        <c:axId val="902872719"/>
      </c:lineChart>
      <c:catAx>
        <c:axId val="9028751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Period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2719"/>
        <c:crosses val="autoZero"/>
        <c:auto val="1"/>
        <c:lblAlgn val="ctr"/>
        <c:lblOffset val="100"/>
        <c:noMultiLvlLbl val="0"/>
      </c:catAx>
      <c:valAx>
        <c:axId val="902872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# of documents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875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tx2">
        <a:lumMod val="10000"/>
        <a:lumOff val="90000"/>
        <a:alpha val="5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8716-5F79-68E8-7E64-516AD57B6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A764A-73EF-7842-BBC1-CB033D326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80867-78D6-E079-6ABD-26656530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42089-E613-DA00-458A-A017B3BD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F499A-BD64-9EEB-A8C2-2B89BF7E6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15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386E2-21D5-1492-5123-C7F8DC317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9725F-A240-B0A9-AC97-9F7BD0665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5F3F3-2FE1-1034-E56C-836E52FE4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C7515-8E9D-5569-8BF6-A1915E284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C044C-E0D6-9271-0CDE-52CC87F3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8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17249E-55D5-7487-5125-6822A03C5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CE6B90-737E-2740-C763-6F063F904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587EF-CBB3-AF3E-0229-B68CB8A67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B7676-7127-3C3F-5ACE-75DE47D18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F9E2F-5A87-F7F8-C8D3-4147C6E2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30D35-593A-A011-F7F2-D94E1A30C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73F34-78AD-58A1-6EAD-CD2F7230C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E54EB-F0E8-0A5F-9F54-2041B058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8C951-BAC2-AA95-7A4F-E28B4FFAE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6434A-F73A-4BA5-2774-B930F4B35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5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FD0E5-28B0-E8A5-EF5A-78363DDA2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E6017-08C6-DF55-1422-160670D70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82692-B604-C053-9922-8166242E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446E6-1431-06D3-3791-B2FC8117E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2A95C-81F1-04F0-5F28-7581A6DB7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75832-9552-C4BF-1953-90D0C7FA2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5D8BF-071E-4313-3B9C-C9724055D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99494-0592-D8B5-2161-6BC1EE62A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6B472-0C3F-A7DC-5DB4-C47F86F32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5A87F-B7CC-59DF-AD06-3129E0319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20ED8-2390-04B4-BDDC-BEDFC68D1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2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AAF3-39BB-D920-75B1-D68CF8C48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607A5-6A63-C8AA-7DFB-D5FACE064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8B06C4-6848-FE1E-C31A-B37F8850D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80DFA6-A511-3C2B-01F1-CF747A08D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3B6514-FEA8-2A21-6EC3-E63D2D8C4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868DAC-42D8-078C-E393-9AAA90DD5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28D236-9D98-49D7-B276-5C623138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0EA0E4-8B96-71FB-9EB9-EE82EFDD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75BF-966B-A70C-1FF3-B4DD67322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7380F0-3B68-123F-25C3-1CAD851C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566DF-202E-E4E3-BADB-F7037324D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6FFE1-B64C-3D0C-42AE-888D83B83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5B95E7-E8EB-508E-8764-C93A7147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6FE77C-5D78-A956-A14E-0DBF83731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52915-C04C-1379-DE6C-295F2243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3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D7273-A77F-7941-809E-25F880BEC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7A4E3-39CF-0663-79CB-08C59506B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B12-28B0-D584-C24F-834A310E3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DCD1E-B884-C244-3E46-0627D2A36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A7E40-7F16-92E8-AEFC-20FB6F19B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4C946-D335-3652-D0C1-BF3DBF72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AF203-E0C7-F74C-1706-23510A0CB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037692-5574-E3C0-7485-6417683D5A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8193E-E41A-BEC6-A1C7-8E769C77E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F2DE7-C8AF-990B-C177-4E1A7EBF9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91684-084F-29BE-F58F-42CE9A7B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0AA15-9BF4-FA10-2F62-2F314615A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5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35D16F-6C44-4970-0094-554A76EB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D981A-6302-79E6-4A02-24BAC8161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7859B-D7E5-9F0E-BBDE-ABCA9A969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199176-0B06-451B-A3C6-3B5DF96AD332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A3EB3-B256-A303-EF45-620A573F8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9FE92-DDA2-B9E9-01FB-FC3573CBA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030B89-7D56-44EC-BD9D-C3F7BE7B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8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5B82-E8E4-1116-53F6-6C4E3C758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Vendor Biweekly SLA Report</a:t>
            </a:r>
            <a:br>
              <a:rPr lang="en-US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79C43-14EE-C735-E6D2-B35D961770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45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F0487-70B3-ABA3-AC11-27D2C15CD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BFE9F-4D29-CDAA-1AA0-55DAE0809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SLA Framework (Example)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Productivity SLA: ≥ X Docs per FTE per day in Live Workflow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Defect Ratio SLA: ≤ Y% error rate (rolling average)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Resolution SLA: ≥ 90% of defects resolved within Z hours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Utilization SLA: ≥ 70% of logged time in Live Workflow when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361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8AC08-D753-650F-F914-39EDC5AA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A7A8F-B179-6BE6-5CA9-4E072B67C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A. Current Period Summary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Throughput: Total Docs completed (Create/Boxing)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Time Spent: Hours logged in Live vs. Training vs. Downtime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Quality: Defect ratio, number of defects, error resolution time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SLA Compliance: Productivity, Quality, Utilization targets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85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04D4-3A2F-3656-5361-E833F542C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75" y="365126"/>
            <a:ext cx="10842325" cy="1173812"/>
          </a:xfrm>
        </p:spPr>
        <p:txBody>
          <a:bodyPr/>
          <a:lstStyle/>
          <a:p>
            <a:r>
              <a:rPr lang="en-US" sz="2000" dirty="0"/>
              <a:t>CURRENT PERIOD SUMMARY</a:t>
            </a:r>
            <a:br>
              <a:rPr lang="en-US" dirty="0"/>
            </a:br>
            <a:r>
              <a:rPr lang="en-US" sz="4000" b="1" dirty="0"/>
              <a:t>Bi-weekly T</a:t>
            </a:r>
            <a:r>
              <a:rPr lang="en-US" sz="4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otals </a:t>
            </a:r>
            <a:r>
              <a:rPr lang="en-US" sz="2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(Period 1: Sep 1-14, 2025)</a:t>
            </a:r>
            <a:endParaRPr lang="en-US" sz="20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A5C698-3983-9849-11DD-BEC2E1CB5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746529"/>
              </p:ext>
            </p:extLst>
          </p:nvPr>
        </p:nvGraphicFramePr>
        <p:xfrm>
          <a:off x="511475" y="1948512"/>
          <a:ext cx="5584523" cy="128956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741608">
                  <a:extLst>
                    <a:ext uri="{9D8B030D-6E8A-4147-A177-3AD203B41FA5}">
                      <a16:colId xmlns:a16="http://schemas.microsoft.com/office/drawing/2014/main" val="2454570443"/>
                    </a:ext>
                  </a:extLst>
                </a:gridCol>
                <a:gridCol w="968583">
                  <a:extLst>
                    <a:ext uri="{9D8B030D-6E8A-4147-A177-3AD203B41FA5}">
                      <a16:colId xmlns:a16="http://schemas.microsoft.com/office/drawing/2014/main" val="772246811"/>
                    </a:ext>
                  </a:extLst>
                </a:gridCol>
                <a:gridCol w="1375240">
                  <a:extLst>
                    <a:ext uri="{9D8B030D-6E8A-4147-A177-3AD203B41FA5}">
                      <a16:colId xmlns:a16="http://schemas.microsoft.com/office/drawing/2014/main" val="1598196817"/>
                    </a:ext>
                  </a:extLst>
                </a:gridCol>
                <a:gridCol w="1249546">
                  <a:extLst>
                    <a:ext uri="{9D8B030D-6E8A-4147-A177-3AD203B41FA5}">
                      <a16:colId xmlns:a16="http://schemas.microsoft.com/office/drawing/2014/main" val="75240754"/>
                    </a:ext>
                  </a:extLst>
                </a:gridCol>
                <a:gridCol w="1249546">
                  <a:extLst>
                    <a:ext uri="{9D8B030D-6E8A-4147-A177-3AD203B41FA5}">
                      <a16:colId xmlns:a16="http://schemas.microsoft.com/office/drawing/2014/main" val="2561623148"/>
                    </a:ext>
                  </a:extLst>
                </a:gridCol>
              </a:tblGrid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LIVE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Doc #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(</a:t>
                      </a:r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hrs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Defect ratio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Productivity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03911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Create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32.1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11173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Boxing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47.75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879259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Defect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498030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136.12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42433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36ABC5D-5E25-A84B-E1D0-6E6D641E7C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214727"/>
              </p:ext>
            </p:extLst>
          </p:nvPr>
        </p:nvGraphicFramePr>
        <p:xfrm>
          <a:off x="511475" y="3444824"/>
          <a:ext cx="5610727" cy="1520104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763814">
                  <a:extLst>
                    <a:ext uri="{9D8B030D-6E8A-4147-A177-3AD203B41FA5}">
                      <a16:colId xmlns:a16="http://schemas.microsoft.com/office/drawing/2014/main" val="2454570443"/>
                    </a:ext>
                  </a:extLst>
                </a:gridCol>
                <a:gridCol w="946433">
                  <a:extLst>
                    <a:ext uri="{9D8B030D-6E8A-4147-A177-3AD203B41FA5}">
                      <a16:colId xmlns:a16="http://schemas.microsoft.com/office/drawing/2014/main" val="772246811"/>
                    </a:ext>
                  </a:extLst>
                </a:gridCol>
                <a:gridCol w="1389942">
                  <a:extLst>
                    <a:ext uri="{9D8B030D-6E8A-4147-A177-3AD203B41FA5}">
                      <a16:colId xmlns:a16="http://schemas.microsoft.com/office/drawing/2014/main" val="1598196817"/>
                    </a:ext>
                  </a:extLst>
                </a:gridCol>
                <a:gridCol w="1255269">
                  <a:extLst>
                    <a:ext uri="{9D8B030D-6E8A-4147-A177-3AD203B41FA5}">
                      <a16:colId xmlns:a16="http://schemas.microsoft.com/office/drawing/2014/main" val="75240754"/>
                    </a:ext>
                  </a:extLst>
                </a:gridCol>
                <a:gridCol w="1255269">
                  <a:extLst>
                    <a:ext uri="{9D8B030D-6E8A-4147-A177-3AD203B41FA5}">
                      <a16:colId xmlns:a16="http://schemas.microsoft.com/office/drawing/2014/main" val="1274357658"/>
                    </a:ext>
                  </a:extLst>
                </a:gridCol>
              </a:tblGrid>
              <a:tr h="30376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TRAIN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Doc #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Time (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hrs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Defect ratio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Productivity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03911"/>
                  </a:ext>
                </a:extLst>
              </a:tr>
              <a:tr h="30926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Create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##:##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11173"/>
                  </a:ext>
                </a:extLst>
              </a:tr>
              <a:tr h="3016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Boxing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##:##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879259"/>
                  </a:ext>
                </a:extLst>
              </a:tr>
              <a:tr h="3016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Defect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##:##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498030"/>
                  </a:ext>
                </a:extLst>
              </a:tr>
              <a:tr h="30376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###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##:##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42433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E8A20AE-950E-3E19-2AD7-1C1245B9CB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808378"/>
              </p:ext>
            </p:extLst>
          </p:nvPr>
        </p:nvGraphicFramePr>
        <p:xfrm>
          <a:off x="511476" y="5161479"/>
          <a:ext cx="4012900" cy="1134317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2174574">
                  <a:extLst>
                    <a:ext uri="{9D8B030D-6E8A-4147-A177-3AD203B41FA5}">
                      <a16:colId xmlns:a16="http://schemas.microsoft.com/office/drawing/2014/main" val="2454570443"/>
                    </a:ext>
                  </a:extLst>
                </a:gridCol>
                <a:gridCol w="1838326">
                  <a:extLst>
                    <a:ext uri="{9D8B030D-6E8A-4147-A177-3AD203B41FA5}">
                      <a16:colId xmlns:a16="http://schemas.microsoft.com/office/drawing/2014/main" val="1598196817"/>
                    </a:ext>
                  </a:extLst>
                </a:gridCol>
              </a:tblGrid>
              <a:tr h="201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OTHER LEARNING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Time (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hrs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03911"/>
                  </a:ext>
                </a:extLst>
              </a:tr>
              <a:tr h="19990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Learn &amp; Review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##:##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11173"/>
                  </a:ext>
                </a:extLst>
              </a:tr>
              <a:tr h="1949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INDG Training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##:##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879259"/>
                  </a:ext>
                </a:extLst>
              </a:tr>
              <a:tr h="1949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Oversight/mgt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##:##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384390"/>
                  </a:ext>
                </a:extLst>
              </a:tr>
              <a:tr h="1997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###:##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42433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48DB1BD-1FFC-078D-0131-99E59A524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447049"/>
              </p:ext>
            </p:extLst>
          </p:nvPr>
        </p:nvGraphicFramePr>
        <p:xfrm>
          <a:off x="6474125" y="1948512"/>
          <a:ext cx="5584524" cy="1788795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059540">
                  <a:extLst>
                    <a:ext uri="{9D8B030D-6E8A-4147-A177-3AD203B41FA5}">
                      <a16:colId xmlns:a16="http://schemas.microsoft.com/office/drawing/2014/main" val="2454570443"/>
                    </a:ext>
                  </a:extLst>
                </a:gridCol>
                <a:gridCol w="1131246">
                  <a:extLst>
                    <a:ext uri="{9D8B030D-6E8A-4147-A177-3AD203B41FA5}">
                      <a16:colId xmlns:a16="http://schemas.microsoft.com/office/drawing/2014/main" val="772246811"/>
                    </a:ext>
                  </a:extLst>
                </a:gridCol>
                <a:gridCol w="1131246">
                  <a:extLst>
                    <a:ext uri="{9D8B030D-6E8A-4147-A177-3AD203B41FA5}">
                      <a16:colId xmlns:a16="http://schemas.microsoft.com/office/drawing/2014/main" val="1598196817"/>
                    </a:ext>
                  </a:extLst>
                </a:gridCol>
                <a:gridCol w="1131246">
                  <a:extLst>
                    <a:ext uri="{9D8B030D-6E8A-4147-A177-3AD203B41FA5}">
                      <a16:colId xmlns:a16="http://schemas.microsoft.com/office/drawing/2014/main" val="75240754"/>
                    </a:ext>
                  </a:extLst>
                </a:gridCol>
                <a:gridCol w="1131246">
                  <a:extLst>
                    <a:ext uri="{9D8B030D-6E8A-4147-A177-3AD203B41FA5}">
                      <a16:colId xmlns:a16="http://schemas.microsoft.com/office/drawing/2014/main" val="1431255583"/>
                    </a:ext>
                  </a:extLst>
                </a:gridCol>
              </a:tblGrid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COMBINED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Doc #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(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hrs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Defect ratio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Productivity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03911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Live</a:t>
                      </a:r>
                    </a:p>
                  </a:txBody>
                  <a:tcPr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###:##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6567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lvl="0" algn="l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Train</a:t>
                      </a:r>
                    </a:p>
                  </a:txBody>
                  <a:tcPr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###:##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11173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lvl="0" algn="l" fontAlgn="b">
                        <a:lnSpc>
                          <a:spcPct val="10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Other Learning</a:t>
                      </a:r>
                    </a:p>
                  </a:txBody>
                  <a:tcPr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##:##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879259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lvl="0" algn="l" fontAlgn="b">
                        <a:lnSpc>
                          <a:spcPct val="150000"/>
                        </a:lnSpc>
                        <a:buNone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###:##</a:t>
                      </a: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##.#%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498030"/>
                  </a:ext>
                </a:extLst>
              </a:tr>
              <a:tr h="25791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buNone/>
                      </a:pP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buNone/>
                      </a:pP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42433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5E0E694-EC48-2333-B3D0-626BA9E27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65384"/>
              </p:ext>
            </p:extLst>
          </p:nvPr>
        </p:nvGraphicFramePr>
        <p:xfrm>
          <a:off x="6474124" y="5294829"/>
          <a:ext cx="5584525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4525">
                  <a:extLst>
                    <a:ext uri="{9D8B030D-6E8A-4147-A177-3AD203B41FA5}">
                      <a16:colId xmlns:a16="http://schemas.microsoft.com/office/drawing/2014/main" val="40099810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Issues of Note encountered during period:</a:t>
                      </a:r>
                    </a:p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Tues, 9/2, XXX and XXX unable to log into VDI (total downtime=## min)</a:t>
                      </a:r>
                    </a:p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Thur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, 9/4, XXX encountered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PitStop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licensing error (total downtime=#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hr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Etc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Etc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Etc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060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12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CFC5233-CA2E-64F4-86D7-EBF0738AC4D1}"/>
              </a:ext>
            </a:extLst>
          </p:cNvPr>
          <p:cNvSpPr/>
          <p:nvPr/>
        </p:nvSpPr>
        <p:spPr>
          <a:xfrm>
            <a:off x="266700" y="1515805"/>
            <a:ext cx="3657600" cy="51059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BB27F5-A2B4-CD39-FB87-C6AB0BF87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918" y="365125"/>
            <a:ext cx="11109882" cy="1325563"/>
          </a:xfrm>
        </p:spPr>
        <p:txBody>
          <a:bodyPr>
            <a:normAutofit/>
          </a:bodyPr>
          <a:lstStyle/>
          <a:p>
            <a:r>
              <a:rPr lang="en-US" sz="2000" dirty="0"/>
              <a:t>CURRENT PERIOD SUMMARY</a:t>
            </a:r>
            <a:br>
              <a:rPr lang="en-US" dirty="0"/>
            </a:br>
            <a:r>
              <a:rPr lang="en-US" sz="4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Live, by resource</a:t>
            </a:r>
            <a:endParaRPr lang="en-US" sz="4000" b="1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159EBCD-322B-D6BD-A5CC-4561AA221E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676296"/>
              </p:ext>
            </p:extLst>
          </p:nvPr>
        </p:nvGraphicFramePr>
        <p:xfrm>
          <a:off x="523875" y="5234495"/>
          <a:ext cx="3005048" cy="946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262">
                  <a:extLst>
                    <a:ext uri="{9D8B030D-6E8A-4147-A177-3AD203B41FA5}">
                      <a16:colId xmlns:a16="http://schemas.microsoft.com/office/drawing/2014/main" val="1680121037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572298914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2893851855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105100023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Create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Boxing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Defect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287994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Name1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0095626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Name2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6160644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Name3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31630795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Name4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944601504"/>
                  </a:ext>
                </a:extLst>
              </a:tr>
            </a:tbl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E5E6E26D-D64F-24C5-A6BD-036013EF10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1150792"/>
              </p:ext>
            </p:extLst>
          </p:nvPr>
        </p:nvGraphicFramePr>
        <p:xfrm>
          <a:off x="628469" y="1813435"/>
          <a:ext cx="3162302" cy="316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4FF12448-88CA-BE8F-57A6-508088FDDF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9775139"/>
              </p:ext>
            </p:extLst>
          </p:nvPr>
        </p:nvGraphicFramePr>
        <p:xfrm>
          <a:off x="4622432" y="1813435"/>
          <a:ext cx="3162302" cy="316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198681A6-0BB1-339D-D556-A845DD8FDA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9917886"/>
              </p:ext>
            </p:extLst>
          </p:nvPr>
        </p:nvGraphicFramePr>
        <p:xfrm>
          <a:off x="8591548" y="1813435"/>
          <a:ext cx="3162302" cy="316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81C3EB8E-63AC-585B-78CE-41D56F67247E}"/>
              </a:ext>
            </a:extLst>
          </p:cNvPr>
          <p:cNvSpPr/>
          <p:nvPr/>
        </p:nvSpPr>
        <p:spPr>
          <a:xfrm>
            <a:off x="4324350" y="1515805"/>
            <a:ext cx="3657600" cy="51059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BD8585-0292-6CFC-08DA-06D3548F77A0}"/>
              </a:ext>
            </a:extLst>
          </p:cNvPr>
          <p:cNvSpPr/>
          <p:nvPr/>
        </p:nvSpPr>
        <p:spPr>
          <a:xfrm>
            <a:off x="8290482" y="1515805"/>
            <a:ext cx="3657600" cy="51059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7B9DFB5-5E68-A82E-22D8-8BAE9C898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674"/>
              </p:ext>
            </p:extLst>
          </p:nvPr>
        </p:nvGraphicFramePr>
        <p:xfrm>
          <a:off x="4622432" y="5234495"/>
          <a:ext cx="3005048" cy="946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262">
                  <a:extLst>
                    <a:ext uri="{9D8B030D-6E8A-4147-A177-3AD203B41FA5}">
                      <a16:colId xmlns:a16="http://schemas.microsoft.com/office/drawing/2014/main" val="1680121037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572298914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2893851855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105100023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Create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Boxing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Defect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287994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Name1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10.4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21.9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2.1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0095626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Name2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14.6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18.2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4.2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6160644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Name3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23.1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6.3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.2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31630795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Name4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24.5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944601504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75E32E7B-8459-AF59-F5BB-1DEDDACC18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923411"/>
              </p:ext>
            </p:extLst>
          </p:nvPr>
        </p:nvGraphicFramePr>
        <p:xfrm>
          <a:off x="9045806" y="5234495"/>
          <a:ext cx="2253786" cy="946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262">
                  <a:extLst>
                    <a:ext uri="{9D8B030D-6E8A-4147-A177-3AD203B41FA5}">
                      <a16:colId xmlns:a16="http://schemas.microsoft.com/office/drawing/2014/main" val="1680121037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572298914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289385185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Create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Boxing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287994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Name1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0095626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Name2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.91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6160644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Name3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.82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31630795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Name4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944601504"/>
                  </a:ext>
                </a:extLst>
              </a:tr>
            </a:tbl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C1DBD9D-2D2B-CAE4-59B4-7EAE8D9D8082}"/>
              </a:ext>
            </a:extLst>
          </p:cNvPr>
          <p:cNvCxnSpPr/>
          <p:nvPr/>
        </p:nvCxnSpPr>
        <p:spPr>
          <a:xfrm>
            <a:off x="8896350" y="3095625"/>
            <a:ext cx="30175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08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65A13B5-2F78-0E36-96EC-40D0B516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75" y="365126"/>
            <a:ext cx="10842325" cy="1173812"/>
          </a:xfrm>
        </p:spPr>
        <p:txBody>
          <a:bodyPr/>
          <a:lstStyle/>
          <a:p>
            <a:r>
              <a:rPr lang="en-US" sz="2000" dirty="0"/>
              <a:t>CURRENT PERIOD SUMMARY</a:t>
            </a:r>
            <a:br>
              <a:rPr lang="en-US" dirty="0"/>
            </a:br>
            <a:r>
              <a:rPr lang="en-US" sz="4000" b="1" dirty="0"/>
              <a:t>Bi-weekly SLA Compliance</a:t>
            </a:r>
            <a:r>
              <a:rPr lang="en-US" sz="4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(Period 1: Sep 1-14, 2025)</a:t>
            </a:r>
            <a:endParaRPr 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6DCE4-9E20-BE96-227D-614A34F8CC2E}"/>
              </a:ext>
            </a:extLst>
          </p:cNvPr>
          <p:cNvSpPr txBox="1"/>
          <p:nvPr/>
        </p:nvSpPr>
        <p:spPr>
          <a:xfrm>
            <a:off x="511475" y="20537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Productivity, Quality, Utilization targets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522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CA50-04A6-9035-E52C-DD2E6AA41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55F88-089A-5A32-FB61-C40762AA1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B. Trend Analysis (Performance Over Time)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Insert charts/graphs here to show: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Productivity (Docs per resource per week)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Quality (Defect ratio trend)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Utilization (Live vs. Training vs. Downtime)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24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409DF44-3A46-7886-BCAA-47E7D99D07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4701803"/>
              </p:ext>
            </p:extLst>
          </p:nvPr>
        </p:nvGraphicFramePr>
        <p:xfrm>
          <a:off x="235248" y="1554480"/>
          <a:ext cx="438912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F390D23-4A50-34AB-AA9D-33FF0C7C24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0615191"/>
              </p:ext>
            </p:extLst>
          </p:nvPr>
        </p:nvGraphicFramePr>
        <p:xfrm>
          <a:off x="5724525" y="219341"/>
          <a:ext cx="6035040" cy="2358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FFB1365B-1D95-7035-15E3-4457A8692C55}"/>
              </a:ext>
            </a:extLst>
          </p:cNvPr>
          <p:cNvSpPr txBox="1">
            <a:spLocks/>
          </p:cNvSpPr>
          <p:nvPr/>
        </p:nvSpPr>
        <p:spPr>
          <a:xfrm>
            <a:off x="111424" y="127001"/>
            <a:ext cx="10842325" cy="1173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TREND ANALYSIS</a:t>
            </a:r>
            <a:br>
              <a:rPr lang="en-US" dirty="0"/>
            </a:br>
            <a:r>
              <a:rPr lang="en-US" sz="4000" b="1" dirty="0"/>
              <a:t>By Document Count</a:t>
            </a:r>
            <a:endParaRPr lang="en-US" sz="2000" b="1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A02811A-5F71-A61F-39D0-EC0A2812A0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0374372"/>
              </p:ext>
            </p:extLst>
          </p:nvPr>
        </p:nvGraphicFramePr>
        <p:xfrm>
          <a:off x="5724525" y="2833686"/>
          <a:ext cx="6035040" cy="2395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727C0644-1EFB-550F-30AF-24363DD3C3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6502" y="2111317"/>
            <a:ext cx="869523" cy="93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867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8388EFE-78D2-0C95-DDE1-62A00541D687}"/>
              </a:ext>
            </a:extLst>
          </p:cNvPr>
          <p:cNvSpPr txBox="1">
            <a:spLocks/>
          </p:cNvSpPr>
          <p:nvPr/>
        </p:nvSpPr>
        <p:spPr>
          <a:xfrm>
            <a:off x="111424" y="127001"/>
            <a:ext cx="10842325" cy="1173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TREND ANALYSIS</a:t>
            </a:r>
            <a:br>
              <a:rPr lang="en-US" dirty="0"/>
            </a:br>
            <a:r>
              <a:rPr lang="en-US" sz="4000" b="1" dirty="0"/>
              <a:t>By Quality, Productivity</a:t>
            </a:r>
            <a:endParaRPr lang="en-US" sz="20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6F0425D-47BB-8E3E-4851-57C3FD373B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9465230"/>
              </p:ext>
            </p:extLst>
          </p:nvPr>
        </p:nvGraphicFramePr>
        <p:xfrm>
          <a:off x="501948" y="2030730"/>
          <a:ext cx="438912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60CED7A-0ABF-64E0-9BB5-E7C7A6B19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281399"/>
              </p:ext>
            </p:extLst>
          </p:nvPr>
        </p:nvGraphicFramePr>
        <p:xfrm>
          <a:off x="6174041" y="3577145"/>
          <a:ext cx="2253786" cy="946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262">
                  <a:extLst>
                    <a:ext uri="{9D8B030D-6E8A-4147-A177-3AD203B41FA5}">
                      <a16:colId xmlns:a16="http://schemas.microsoft.com/office/drawing/2014/main" val="1680121037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572298914"/>
                    </a:ext>
                  </a:extLst>
                </a:gridCol>
                <a:gridCol w="751262">
                  <a:extLst>
                    <a:ext uri="{9D8B030D-6E8A-4147-A177-3AD203B41FA5}">
                      <a16:colId xmlns:a16="http://schemas.microsoft.com/office/drawing/2014/main" val="289385185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Create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Boxing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287994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Name1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0095626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Name2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.91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26160644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Name3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.82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31630795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Name4</a:t>
                      </a:r>
                    </a:p>
                  </a:txBody>
                  <a:tcPr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</a:t>
                      </a:r>
                    </a:p>
                  </a:txBody>
                  <a:tcPr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</a:t>
                      </a:r>
                    </a:p>
                  </a:txBody>
                  <a:tcPr marT="6350" marB="0" anchor="b"/>
                </a:tc>
                <a:extLst>
                  <a:ext uri="{0D108BD9-81ED-4DB2-BD59-A6C34878D82A}">
                    <a16:rowId xmlns:a16="http://schemas.microsoft.com/office/drawing/2014/main" val="1944601504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21AAB337-817F-6599-77B8-0743BC089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900" y="904420"/>
            <a:ext cx="3942656" cy="2524580"/>
          </a:xfrm>
          <a:prstGeom prst="rect">
            <a:avLst/>
          </a:prstGeom>
        </p:spPr>
      </p:pic>
      <p:sp>
        <p:nvSpPr>
          <p:cNvPr id="11" name="Callout: Line 10">
            <a:extLst>
              <a:ext uri="{FF2B5EF4-FFF2-40B4-BE49-F238E27FC236}">
                <a16:creationId xmlns:a16="http://schemas.microsoft.com/office/drawing/2014/main" id="{526EB165-2FC5-8B9D-3EFC-D8B05CAA024E}"/>
              </a:ext>
            </a:extLst>
          </p:cNvPr>
          <p:cNvSpPr/>
          <p:nvPr/>
        </p:nvSpPr>
        <p:spPr>
          <a:xfrm>
            <a:off x="9378950" y="3440429"/>
            <a:ext cx="1771650" cy="1082865"/>
          </a:xfrm>
          <a:prstGeom prst="borderCallout1">
            <a:avLst>
              <a:gd name="adj1" fmla="val 18750"/>
              <a:gd name="adj2" fmla="val -8333"/>
              <a:gd name="adj3" fmla="val -90927"/>
              <a:gd name="adj4" fmla="val -578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How can this data </a:t>
            </a:r>
            <a:r>
              <a:rPr lang="en-US" sz="1400"/>
              <a:t>inform ongoing </a:t>
            </a:r>
            <a:r>
              <a:rPr lang="en-US" sz="1400" dirty="0"/>
              <a:t>productivity/quality metrics?</a:t>
            </a:r>
          </a:p>
        </p:txBody>
      </p:sp>
    </p:spTree>
    <p:extLst>
      <p:ext uri="{BB962C8B-B14F-4D97-AF65-F5344CB8AC3E}">
        <p14:creationId xmlns:p14="http://schemas.microsoft.com/office/powerpoint/2010/main" val="967144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6C446-74B9-21D6-1BFA-8AF5B1116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6308E-08BA-3631-04AF-9BE0420E2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C. Narrative &amp; Action Items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Observed issues in this period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Vendor’s self-reported actions</a:t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Agreed 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2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4290</TotalTime>
  <Words>517</Words>
  <Application>Microsoft Office PowerPoint</Application>
  <PresentationFormat>Widescreen</PresentationFormat>
  <Paragraphs>183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MS Mincho</vt:lpstr>
      <vt:lpstr>Aptos</vt:lpstr>
      <vt:lpstr>Aptos Display</vt:lpstr>
      <vt:lpstr>Aptos Narrow</vt:lpstr>
      <vt:lpstr>Arial</vt:lpstr>
      <vt:lpstr>Calibri</vt:lpstr>
      <vt:lpstr>Cambria</vt:lpstr>
      <vt:lpstr>Office Theme</vt:lpstr>
      <vt:lpstr>Vendor Biweekly SLA Report </vt:lpstr>
      <vt:lpstr>PowerPoint Presentation</vt:lpstr>
      <vt:lpstr>CURRENT PERIOD SUMMARY Bi-weekly Totals (Period 1: Sep 1-14, 2025)</vt:lpstr>
      <vt:lpstr>CURRENT PERIOD SUMMARY Live, by resource</vt:lpstr>
      <vt:lpstr>CURRENT PERIOD SUMMARY Bi-weekly SLA Compliance (Period 1: Sep 1-14, 2025)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Baird, Sally</dc:creator>
  <cp:lastModifiedBy>Baird, Sally</cp:lastModifiedBy>
  <cp:revision>1</cp:revision>
  <dcterms:created xsi:type="dcterms:W3CDTF">2025-10-03T17:00:12Z</dcterms:created>
  <dcterms:modified xsi:type="dcterms:W3CDTF">2025-10-06T16:30:52Z</dcterms:modified>
</cp:coreProperties>
</file>