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sldIdLst>
    <p:sldId id="386" r:id="rId2"/>
    <p:sldId id="342" r:id="rId3"/>
    <p:sldId id="423" r:id="rId4"/>
    <p:sldId id="414" r:id="rId5"/>
    <p:sldId id="427" r:id="rId6"/>
    <p:sldId id="428" r:id="rId7"/>
    <p:sldId id="429" r:id="rId8"/>
    <p:sldId id="426" r:id="rId9"/>
    <p:sldId id="425" r:id="rId10"/>
    <p:sldId id="415" r:id="rId11"/>
    <p:sldId id="420" r:id="rId12"/>
    <p:sldId id="357" r:id="rId13"/>
    <p:sldId id="419" r:id="rId14"/>
    <p:sldId id="392" r:id="rId15"/>
    <p:sldId id="430" r:id="rId16"/>
    <p:sldId id="435" r:id="rId17"/>
    <p:sldId id="432" r:id="rId18"/>
    <p:sldId id="434" r:id="rId19"/>
    <p:sldId id="410" r:id="rId20"/>
    <p:sldId id="422" r:id="rId21"/>
    <p:sldId id="418" r:id="rId22"/>
    <p:sldId id="397" r:id="rId23"/>
    <p:sldId id="411" r:id="rId24"/>
    <p:sldId id="353" r:id="rId25"/>
    <p:sldId id="401" r:id="rId26"/>
    <p:sldId id="331" r:id="rId27"/>
    <p:sldId id="373" r:id="rId28"/>
  </p:sldIdLst>
  <p:sldSz cx="18288000" cy="10287000"/>
  <p:notesSz cx="6858000" cy="9144000"/>
  <p:embeddedFontLst>
    <p:embeddedFont>
      <p:font typeface="Bookman Old Style" panose="02050604050505020204" pitchFamily="18" charset="0"/>
      <p:regular r:id="rId30"/>
      <p:bold r:id="rId31"/>
      <p:italic r:id="rId32"/>
      <p:boldItalic r:id="rId33"/>
    </p:embeddedFont>
    <p:embeddedFont>
      <p:font typeface="Montserrat Classic" panose="020B0604020202020204" charset="0"/>
      <p:regular r:id="rId34"/>
    </p:embeddedFont>
    <p:embeddedFont>
      <p:font typeface="Montserrat Classic Bold" panose="020B0604020202020204" charset="0"/>
      <p:regular r:id="rId35"/>
    </p:embeddedFont>
    <p:embeddedFont>
      <p:font typeface="Palatino Linotype" panose="02040502050505030304" pitchFamily="18" charset="0"/>
      <p:regular r:id="rId36"/>
      <p:bold r:id="rId37"/>
      <p:italic r:id="rId38"/>
      <p:boldItalic r:id="rId39"/>
    </p:embeddedFont>
    <p:embeddedFont>
      <p:font typeface="Segoe UI" panose="020B0502040204020203" pitchFamily="34" charset="0"/>
      <p:regular r:id="rId40"/>
      <p:bold r:id="rId41"/>
      <p:italic r:id="rId42"/>
      <p:boldItalic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8F"/>
    <a:srgbClr val="159A98"/>
    <a:srgbClr val="19273D"/>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5" autoAdjust="0"/>
    <p:restoredTop sz="79661" autoAdjust="0"/>
  </p:normalViewPr>
  <p:slideViewPr>
    <p:cSldViewPr>
      <p:cViewPr varScale="1">
        <p:scale>
          <a:sx n="85" d="100"/>
          <a:sy n="85" d="100"/>
        </p:scale>
        <p:origin x="3540" y="102"/>
      </p:cViewPr>
      <p:guideLst>
        <p:guide orient="horz" pos="2160"/>
        <p:guide pos="2880"/>
      </p:guideLst>
    </p:cSldViewPr>
  </p:slideViewPr>
  <p:outlineViewPr>
    <p:cViewPr>
      <p:scale>
        <a:sx n="33" d="100"/>
        <a:sy n="33" d="100"/>
      </p:scale>
      <p:origin x="0" y="-17496"/>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AAA3F9-9167-422C-BF1F-DC5A53427DB4}" type="datetimeFigureOut">
              <a:rPr lang="en-US" smtClean="0"/>
              <a:t>6/16/2026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071CD9-5DAF-4E0B-B054-6855BB5D8110}" type="slidenum">
              <a:rPr lang="en-US" smtClean="0"/>
              <a:t>‹#›</a:t>
            </a:fld>
            <a:endParaRPr lang="en-US"/>
          </a:p>
        </p:txBody>
      </p:sp>
    </p:spTree>
    <p:extLst>
      <p:ext uri="{BB962C8B-B14F-4D97-AF65-F5344CB8AC3E}">
        <p14:creationId xmlns:p14="http://schemas.microsoft.com/office/powerpoint/2010/main" val="594897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r>
              <a:rPr lang="en-US" dirty="0"/>
              <a:t>This is what our home page looks like. </a:t>
            </a:r>
          </a:p>
          <a:p>
            <a:endParaRPr lang="en-US" dirty="0"/>
          </a:p>
          <a:p>
            <a:r>
              <a:rPr lang="en-US" dirty="0"/>
              <a:t>Go over quick links. </a:t>
            </a:r>
          </a:p>
          <a:p>
            <a:endParaRPr lang="en-US" dirty="0"/>
          </a:p>
        </p:txBody>
      </p:sp>
      <p:sp>
        <p:nvSpPr>
          <p:cNvPr id="4" name="Slide Number Placeholder 3"/>
          <p:cNvSpPr>
            <a:spLocks noGrp="1"/>
          </p:cNvSpPr>
          <p:nvPr>
            <p:ph type="sldNum" sz="quarter" idx="10"/>
          </p:nvPr>
        </p:nvSpPr>
        <p:spPr/>
        <p:txBody>
          <a:bodyPr/>
          <a:lstStyle/>
          <a:p>
            <a:fld id="{F21C13E6-BD18-4C81-86F3-002D538790E1}" type="slidenum">
              <a:rPr lang="en-US" smtClean="0"/>
              <a:pPr/>
              <a:t>1</a:t>
            </a:fld>
            <a:endParaRPr lang="en-US" dirty="0"/>
          </a:p>
        </p:txBody>
      </p:sp>
    </p:spTree>
    <p:extLst>
      <p:ext uri="{BB962C8B-B14F-4D97-AF65-F5344CB8AC3E}">
        <p14:creationId xmlns:p14="http://schemas.microsoft.com/office/powerpoint/2010/main" val="2063812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r>
              <a:rPr lang="en-US" dirty="0"/>
              <a:t>Once you have your account registered, you can setup online access here. </a:t>
            </a:r>
          </a:p>
        </p:txBody>
      </p:sp>
      <p:sp>
        <p:nvSpPr>
          <p:cNvPr id="4" name="Slide Number Placeholder 3"/>
          <p:cNvSpPr>
            <a:spLocks noGrp="1"/>
          </p:cNvSpPr>
          <p:nvPr>
            <p:ph type="sldNum" sz="quarter" idx="10"/>
          </p:nvPr>
        </p:nvSpPr>
        <p:spPr/>
        <p:txBody>
          <a:bodyPr/>
          <a:lstStyle/>
          <a:p>
            <a:fld id="{F21C13E6-BD18-4C81-86F3-002D538790E1}" type="slidenum">
              <a:rPr lang="en-US" smtClean="0"/>
              <a:pPr/>
              <a:t>10</a:t>
            </a:fld>
            <a:endParaRPr lang="en-US" dirty="0"/>
          </a:p>
        </p:txBody>
      </p:sp>
    </p:spTree>
    <p:extLst>
      <p:ext uri="{BB962C8B-B14F-4D97-AF65-F5344CB8AC3E}">
        <p14:creationId xmlns:p14="http://schemas.microsoft.com/office/powerpoint/2010/main" val="10716538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r>
              <a:rPr lang="en-US" b="0" dirty="0">
                <a:solidFill>
                  <a:schemeClr val="bg2">
                    <a:lumMod val="95000"/>
                    <a:lumOff val="5000"/>
                  </a:schemeClr>
                </a:solidFill>
              </a:rPr>
              <a:t>DOR strongly encourages taxpayers to maintain an administrator login for their tax accounts, this allows you to see who has access to your tax information through TAP, to see a full list of those who have been authorized as a contact for your account please send a secure message directly to DOR.  Remember to Inspect what you Expect!</a:t>
            </a:r>
          </a:p>
          <a:p>
            <a:endParaRPr lang="en-US" b="0" dirty="0">
              <a:solidFill>
                <a:schemeClr val="bg2">
                  <a:lumMod val="95000"/>
                  <a:lumOff val="5000"/>
                </a:schemeClr>
              </a:solidFill>
            </a:endParaRPr>
          </a:p>
          <a:p>
            <a:endParaRPr lang="en-US" b="0" dirty="0">
              <a:solidFill>
                <a:schemeClr val="bg2">
                  <a:lumMod val="95000"/>
                  <a:lumOff val="5000"/>
                </a:schemeClr>
              </a:solidFill>
            </a:endParaRPr>
          </a:p>
        </p:txBody>
      </p:sp>
      <p:sp>
        <p:nvSpPr>
          <p:cNvPr id="4" name="Slide Number Placeholder 3"/>
          <p:cNvSpPr>
            <a:spLocks noGrp="1"/>
          </p:cNvSpPr>
          <p:nvPr>
            <p:ph type="sldNum" sz="quarter" idx="10"/>
          </p:nvPr>
        </p:nvSpPr>
        <p:spPr>
          <a:xfrm>
            <a:off x="3969708" y="8830153"/>
            <a:ext cx="3039109" cy="464662"/>
          </a:xfrm>
          <a:prstGeom prst="rect">
            <a:avLst/>
          </a:prstGeom>
        </p:spPr>
        <p:txBody>
          <a:bodyPr/>
          <a:lstStyle/>
          <a:p>
            <a:pPr>
              <a:defRPr/>
            </a:pPr>
            <a:fld id="{08E81C38-E366-45D7-A2D1-F493CC0467DA}" type="slidenum">
              <a:rPr lang="en-US" smtClean="0"/>
              <a:pPr>
                <a:defRPr/>
              </a:pPr>
              <a:t>11</a:t>
            </a:fld>
            <a:endParaRPr lang="en-US" dirty="0"/>
          </a:p>
        </p:txBody>
      </p:sp>
    </p:spTree>
    <p:extLst>
      <p:ext uri="{BB962C8B-B14F-4D97-AF65-F5344CB8AC3E}">
        <p14:creationId xmlns:p14="http://schemas.microsoft.com/office/powerpoint/2010/main" val="3196031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endParaRPr lang="en-US" baseline="0" dirty="0">
              <a:solidFill>
                <a:schemeClr val="bg2">
                  <a:lumMod val="95000"/>
                  <a:lumOff val="5000"/>
                </a:schemeClr>
              </a:solidFill>
            </a:endParaRPr>
          </a:p>
        </p:txBody>
      </p:sp>
      <p:sp>
        <p:nvSpPr>
          <p:cNvPr id="4" name="Slide Number Placeholder 3"/>
          <p:cNvSpPr>
            <a:spLocks noGrp="1"/>
          </p:cNvSpPr>
          <p:nvPr>
            <p:ph type="sldNum" sz="quarter" idx="10"/>
          </p:nvPr>
        </p:nvSpPr>
        <p:spPr/>
        <p:txBody>
          <a:bodyPr/>
          <a:lstStyle/>
          <a:p>
            <a:fld id="{F21C13E6-BD18-4C81-86F3-002D538790E1}" type="slidenum">
              <a:rPr lang="en-US" smtClean="0"/>
              <a:pPr/>
              <a:t>12</a:t>
            </a:fld>
            <a:endParaRPr lang="en-US" dirty="0"/>
          </a:p>
        </p:txBody>
      </p:sp>
    </p:spTree>
    <p:extLst>
      <p:ext uri="{BB962C8B-B14F-4D97-AF65-F5344CB8AC3E}">
        <p14:creationId xmlns:p14="http://schemas.microsoft.com/office/powerpoint/2010/main" val="21422123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endParaRPr lang="en-US" baseline="0" dirty="0">
              <a:solidFill>
                <a:schemeClr val="bg2">
                  <a:lumMod val="95000"/>
                  <a:lumOff val="5000"/>
                </a:schemeClr>
              </a:solidFill>
            </a:endParaRPr>
          </a:p>
        </p:txBody>
      </p:sp>
      <p:sp>
        <p:nvSpPr>
          <p:cNvPr id="4" name="Slide Number Placeholder 3"/>
          <p:cNvSpPr>
            <a:spLocks noGrp="1"/>
          </p:cNvSpPr>
          <p:nvPr>
            <p:ph type="sldNum" sz="quarter" idx="10"/>
          </p:nvPr>
        </p:nvSpPr>
        <p:spPr/>
        <p:txBody>
          <a:bodyPr/>
          <a:lstStyle/>
          <a:p>
            <a:fld id="{F21C13E6-BD18-4C81-86F3-002D538790E1}" type="slidenum">
              <a:rPr lang="en-US" smtClean="0"/>
              <a:pPr/>
              <a:t>13</a:t>
            </a:fld>
            <a:endParaRPr lang="en-US" dirty="0"/>
          </a:p>
        </p:txBody>
      </p:sp>
    </p:spTree>
    <p:extLst>
      <p:ext uri="{BB962C8B-B14F-4D97-AF65-F5344CB8AC3E}">
        <p14:creationId xmlns:p14="http://schemas.microsoft.com/office/powerpoint/2010/main" val="16885363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r>
              <a:rPr lang="en-US" b="0" dirty="0">
                <a:solidFill>
                  <a:schemeClr val="bg2">
                    <a:lumMod val="95000"/>
                    <a:lumOff val="5000"/>
                  </a:schemeClr>
                </a:solidFill>
              </a:rPr>
              <a:t>3</a:t>
            </a:r>
            <a:r>
              <a:rPr lang="en-US" b="0" baseline="30000" dirty="0">
                <a:solidFill>
                  <a:schemeClr val="bg2">
                    <a:lumMod val="95000"/>
                    <a:lumOff val="5000"/>
                  </a:schemeClr>
                </a:solidFill>
              </a:rPr>
              <a:t>rd</a:t>
            </a:r>
            <a:r>
              <a:rPr lang="en-US" b="0" dirty="0">
                <a:solidFill>
                  <a:schemeClr val="bg2">
                    <a:lumMod val="95000"/>
                    <a:lumOff val="5000"/>
                  </a:schemeClr>
                </a:solidFill>
              </a:rPr>
              <a:t> Party Access allows preparers to manage all their clients from one TAP username. </a:t>
            </a:r>
          </a:p>
          <a:p>
            <a:endParaRPr lang="en-US" b="0" dirty="0">
              <a:solidFill>
                <a:schemeClr val="bg2">
                  <a:lumMod val="95000"/>
                  <a:lumOff val="5000"/>
                </a:schemeClr>
              </a:solidFill>
            </a:endParaRPr>
          </a:p>
          <a:p>
            <a:r>
              <a:rPr lang="en-US" b="0" dirty="0">
                <a:solidFill>
                  <a:schemeClr val="bg2">
                    <a:lumMod val="95000"/>
                    <a:lumOff val="5000"/>
                  </a:schemeClr>
                </a:solidFill>
                <a:highlight>
                  <a:srgbClr val="FFFF00"/>
                </a:highlight>
              </a:rPr>
              <a:t>We recommend that both the preparer and client have their own TAP usernames setup, with the client keeping control of the Administrator (master) login.</a:t>
            </a:r>
            <a:r>
              <a:rPr lang="en-US" b="0" dirty="0">
                <a:solidFill>
                  <a:schemeClr val="bg2">
                    <a:lumMod val="95000"/>
                    <a:lumOff val="5000"/>
                  </a:schemeClr>
                </a:solidFill>
              </a:rPr>
              <a:t> </a:t>
            </a:r>
          </a:p>
          <a:p>
            <a:endParaRPr lang="en-US" b="0" dirty="0">
              <a:solidFill>
                <a:schemeClr val="bg2">
                  <a:lumMod val="95000"/>
                  <a:lumOff val="5000"/>
                </a:schemeClr>
              </a:solidFill>
            </a:endParaRPr>
          </a:p>
          <a:p>
            <a:r>
              <a:rPr lang="en-US" b="0" dirty="0">
                <a:solidFill>
                  <a:schemeClr val="bg2">
                    <a:lumMod val="95000"/>
                    <a:lumOff val="5000"/>
                  </a:schemeClr>
                </a:solidFill>
              </a:rPr>
              <a:t>If you have any questions about setting up 3</a:t>
            </a:r>
            <a:r>
              <a:rPr lang="en-US" b="0" baseline="30000" dirty="0">
                <a:solidFill>
                  <a:schemeClr val="bg2">
                    <a:lumMod val="95000"/>
                    <a:lumOff val="5000"/>
                  </a:schemeClr>
                </a:solidFill>
              </a:rPr>
              <a:t>rd</a:t>
            </a:r>
            <a:r>
              <a:rPr lang="en-US" b="0" dirty="0">
                <a:solidFill>
                  <a:schemeClr val="bg2">
                    <a:lumMod val="95000"/>
                    <a:lumOff val="5000"/>
                  </a:schemeClr>
                </a:solidFill>
              </a:rPr>
              <a:t> party access, I recommend contacting the Call Center or e-Services for more information. </a:t>
            </a:r>
          </a:p>
        </p:txBody>
      </p:sp>
      <p:sp>
        <p:nvSpPr>
          <p:cNvPr id="4" name="Slide Number Placeholder 3"/>
          <p:cNvSpPr>
            <a:spLocks noGrp="1"/>
          </p:cNvSpPr>
          <p:nvPr>
            <p:ph type="sldNum" sz="quarter" idx="10"/>
          </p:nvPr>
        </p:nvSpPr>
        <p:spPr>
          <a:xfrm>
            <a:off x="3969708" y="8830153"/>
            <a:ext cx="3039109" cy="464662"/>
          </a:xfrm>
          <a:prstGeom prst="rect">
            <a:avLst/>
          </a:prstGeom>
        </p:spPr>
        <p:txBody>
          <a:bodyPr/>
          <a:lstStyle/>
          <a:p>
            <a:pPr>
              <a:defRPr/>
            </a:pPr>
            <a:fld id="{08E81C38-E366-45D7-A2D1-F493CC0467DA}" type="slidenum">
              <a:rPr lang="en-US" smtClean="0"/>
              <a:pPr>
                <a:defRPr/>
              </a:pPr>
              <a:t>14</a:t>
            </a:fld>
            <a:endParaRPr lang="en-US" dirty="0"/>
          </a:p>
        </p:txBody>
      </p:sp>
    </p:spTree>
    <p:extLst>
      <p:ext uri="{BB962C8B-B14F-4D97-AF65-F5344CB8AC3E}">
        <p14:creationId xmlns:p14="http://schemas.microsoft.com/office/powerpoint/2010/main" val="27826960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03AE0-0EE6-611A-E04B-A68490E85B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4BF85F-3A9C-6F12-58DE-73699C8B4672}"/>
              </a:ext>
            </a:extLst>
          </p:cNvPr>
          <p:cNvSpPr>
            <a:spLocks noGrp="1" noRot="1" noChangeAspect="1"/>
          </p:cNvSpPr>
          <p:nvPr>
            <p:ph type="sldImg"/>
          </p:nvPr>
        </p:nvSpPr>
        <p:spPr>
          <a:xfrm>
            <a:off x="406400" y="696913"/>
            <a:ext cx="6197600" cy="3487737"/>
          </a:xfrm>
        </p:spPr>
      </p:sp>
      <p:sp>
        <p:nvSpPr>
          <p:cNvPr id="3" name="Notes Placeholder 2">
            <a:extLst>
              <a:ext uri="{FF2B5EF4-FFF2-40B4-BE49-F238E27FC236}">
                <a16:creationId xmlns:a16="http://schemas.microsoft.com/office/drawing/2014/main" id="{3CEDE884-2272-5CAB-480E-6F5C719B25AC}"/>
              </a:ext>
            </a:extLst>
          </p:cNvPr>
          <p:cNvSpPr>
            <a:spLocks noGrp="1"/>
          </p:cNvSpPr>
          <p:nvPr>
            <p:ph type="body" idx="1"/>
          </p:nvPr>
        </p:nvSpPr>
        <p:spPr/>
        <p:txBody>
          <a:bodyPr/>
          <a:lstStyle/>
          <a:p>
            <a:endParaRPr lang="en-US" b="0" dirty="0">
              <a:solidFill>
                <a:schemeClr val="bg2">
                  <a:lumMod val="95000"/>
                  <a:lumOff val="5000"/>
                </a:schemeClr>
              </a:solidFill>
            </a:endParaRPr>
          </a:p>
        </p:txBody>
      </p:sp>
      <p:sp>
        <p:nvSpPr>
          <p:cNvPr id="4" name="Slide Number Placeholder 3">
            <a:extLst>
              <a:ext uri="{FF2B5EF4-FFF2-40B4-BE49-F238E27FC236}">
                <a16:creationId xmlns:a16="http://schemas.microsoft.com/office/drawing/2014/main" id="{D10EDE63-F054-445B-20BA-29FC3C57D877}"/>
              </a:ext>
            </a:extLst>
          </p:cNvPr>
          <p:cNvSpPr>
            <a:spLocks noGrp="1"/>
          </p:cNvSpPr>
          <p:nvPr>
            <p:ph type="sldNum" sz="quarter" idx="10"/>
          </p:nvPr>
        </p:nvSpPr>
        <p:spPr>
          <a:xfrm>
            <a:off x="3969708" y="8830153"/>
            <a:ext cx="3039109" cy="464662"/>
          </a:xfrm>
          <a:prstGeom prst="rect">
            <a:avLst/>
          </a:prstGeom>
        </p:spPr>
        <p:txBody>
          <a:bodyPr/>
          <a:lstStyle/>
          <a:p>
            <a:pPr>
              <a:defRPr/>
            </a:pPr>
            <a:fld id="{08E81C38-E366-45D7-A2D1-F493CC0467DA}" type="slidenum">
              <a:rPr lang="en-US" smtClean="0"/>
              <a:pPr>
                <a:defRPr/>
              </a:pPr>
              <a:t>15</a:t>
            </a:fld>
            <a:endParaRPr lang="en-US" dirty="0"/>
          </a:p>
        </p:txBody>
      </p:sp>
    </p:spTree>
    <p:extLst>
      <p:ext uri="{BB962C8B-B14F-4D97-AF65-F5344CB8AC3E}">
        <p14:creationId xmlns:p14="http://schemas.microsoft.com/office/powerpoint/2010/main" val="34571748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1E7E5-3B8A-E614-1054-9AADB43721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A5EBA9-A057-B01E-49F8-E308FC855391}"/>
              </a:ext>
            </a:extLst>
          </p:cNvPr>
          <p:cNvSpPr>
            <a:spLocks noGrp="1" noRot="1" noChangeAspect="1"/>
          </p:cNvSpPr>
          <p:nvPr>
            <p:ph type="sldImg"/>
          </p:nvPr>
        </p:nvSpPr>
        <p:spPr>
          <a:xfrm>
            <a:off x="406400" y="696913"/>
            <a:ext cx="6197600" cy="3487737"/>
          </a:xfrm>
        </p:spPr>
      </p:sp>
      <p:sp>
        <p:nvSpPr>
          <p:cNvPr id="3" name="Notes Placeholder 2">
            <a:extLst>
              <a:ext uri="{FF2B5EF4-FFF2-40B4-BE49-F238E27FC236}">
                <a16:creationId xmlns:a16="http://schemas.microsoft.com/office/drawing/2014/main" id="{AE73E262-0B0A-8400-9976-DAA1F440711A}"/>
              </a:ext>
            </a:extLst>
          </p:cNvPr>
          <p:cNvSpPr>
            <a:spLocks noGrp="1"/>
          </p:cNvSpPr>
          <p:nvPr>
            <p:ph type="body" idx="1"/>
          </p:nvPr>
        </p:nvSpPr>
        <p:spPr/>
        <p:txBody>
          <a:bodyPr/>
          <a:lstStyle/>
          <a:p>
            <a:endParaRPr lang="en-US" baseline="0" dirty="0">
              <a:solidFill>
                <a:schemeClr val="bg2">
                  <a:lumMod val="95000"/>
                  <a:lumOff val="5000"/>
                </a:schemeClr>
              </a:solidFill>
            </a:endParaRPr>
          </a:p>
        </p:txBody>
      </p:sp>
      <p:sp>
        <p:nvSpPr>
          <p:cNvPr id="4" name="Slide Number Placeholder 3">
            <a:extLst>
              <a:ext uri="{FF2B5EF4-FFF2-40B4-BE49-F238E27FC236}">
                <a16:creationId xmlns:a16="http://schemas.microsoft.com/office/drawing/2014/main" id="{4CAB02A9-0E86-C76B-0C7E-6BFE95CF74DA}"/>
              </a:ext>
            </a:extLst>
          </p:cNvPr>
          <p:cNvSpPr>
            <a:spLocks noGrp="1"/>
          </p:cNvSpPr>
          <p:nvPr>
            <p:ph type="sldNum" sz="quarter" idx="10"/>
          </p:nvPr>
        </p:nvSpPr>
        <p:spPr/>
        <p:txBody>
          <a:bodyPr/>
          <a:lstStyle/>
          <a:p>
            <a:fld id="{F21C13E6-BD18-4C81-86F3-002D538790E1}" type="slidenum">
              <a:rPr lang="en-US" smtClean="0"/>
              <a:pPr/>
              <a:t>16</a:t>
            </a:fld>
            <a:endParaRPr lang="en-US" dirty="0"/>
          </a:p>
        </p:txBody>
      </p:sp>
    </p:spTree>
    <p:extLst>
      <p:ext uri="{BB962C8B-B14F-4D97-AF65-F5344CB8AC3E}">
        <p14:creationId xmlns:p14="http://schemas.microsoft.com/office/powerpoint/2010/main" val="11265520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6D706-84A6-FBEC-9977-7E3465D5AF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3FE514-EB7A-DD88-0F6D-D80D0A248579}"/>
              </a:ext>
            </a:extLst>
          </p:cNvPr>
          <p:cNvSpPr>
            <a:spLocks noGrp="1" noRot="1" noChangeAspect="1"/>
          </p:cNvSpPr>
          <p:nvPr>
            <p:ph type="sldImg"/>
          </p:nvPr>
        </p:nvSpPr>
        <p:spPr>
          <a:xfrm>
            <a:off x="406400" y="696913"/>
            <a:ext cx="6197600" cy="3487737"/>
          </a:xfrm>
        </p:spPr>
      </p:sp>
      <p:sp>
        <p:nvSpPr>
          <p:cNvPr id="3" name="Notes Placeholder 2">
            <a:extLst>
              <a:ext uri="{FF2B5EF4-FFF2-40B4-BE49-F238E27FC236}">
                <a16:creationId xmlns:a16="http://schemas.microsoft.com/office/drawing/2014/main" id="{C8C8EA67-5180-4E33-6721-C8D216548A06}"/>
              </a:ext>
            </a:extLst>
          </p:cNvPr>
          <p:cNvSpPr>
            <a:spLocks noGrp="1"/>
          </p:cNvSpPr>
          <p:nvPr>
            <p:ph type="body" idx="1"/>
          </p:nvPr>
        </p:nvSpPr>
        <p:spPr/>
        <p:txBody>
          <a:bodyPr/>
          <a:lstStyle/>
          <a:p>
            <a:endParaRPr lang="en-US" b="0" dirty="0">
              <a:solidFill>
                <a:schemeClr val="bg2">
                  <a:lumMod val="95000"/>
                  <a:lumOff val="5000"/>
                </a:schemeClr>
              </a:solidFill>
            </a:endParaRPr>
          </a:p>
        </p:txBody>
      </p:sp>
      <p:sp>
        <p:nvSpPr>
          <p:cNvPr id="4" name="Slide Number Placeholder 3">
            <a:extLst>
              <a:ext uri="{FF2B5EF4-FFF2-40B4-BE49-F238E27FC236}">
                <a16:creationId xmlns:a16="http://schemas.microsoft.com/office/drawing/2014/main" id="{1F6382CA-F957-84E8-649F-37D7F4D53C05}"/>
              </a:ext>
            </a:extLst>
          </p:cNvPr>
          <p:cNvSpPr>
            <a:spLocks noGrp="1"/>
          </p:cNvSpPr>
          <p:nvPr>
            <p:ph type="sldNum" sz="quarter" idx="10"/>
          </p:nvPr>
        </p:nvSpPr>
        <p:spPr>
          <a:xfrm>
            <a:off x="3969708" y="8830153"/>
            <a:ext cx="3039109" cy="464662"/>
          </a:xfrm>
          <a:prstGeom prst="rect">
            <a:avLst/>
          </a:prstGeom>
        </p:spPr>
        <p:txBody>
          <a:bodyPr/>
          <a:lstStyle/>
          <a:p>
            <a:pPr>
              <a:defRPr/>
            </a:pPr>
            <a:fld id="{08E81C38-E366-45D7-A2D1-F493CC0467DA}" type="slidenum">
              <a:rPr lang="en-US" smtClean="0"/>
              <a:pPr>
                <a:defRPr/>
              </a:pPr>
              <a:t>17</a:t>
            </a:fld>
            <a:endParaRPr lang="en-US" dirty="0"/>
          </a:p>
        </p:txBody>
      </p:sp>
    </p:spTree>
    <p:extLst>
      <p:ext uri="{BB962C8B-B14F-4D97-AF65-F5344CB8AC3E}">
        <p14:creationId xmlns:p14="http://schemas.microsoft.com/office/powerpoint/2010/main" val="38618193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E97E0-8701-2771-1139-0EF32C7F90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45C2A8-C937-7024-4EF9-9E8090E3A9C9}"/>
              </a:ext>
            </a:extLst>
          </p:cNvPr>
          <p:cNvSpPr>
            <a:spLocks noGrp="1" noRot="1" noChangeAspect="1"/>
          </p:cNvSpPr>
          <p:nvPr>
            <p:ph type="sldImg"/>
          </p:nvPr>
        </p:nvSpPr>
        <p:spPr>
          <a:xfrm>
            <a:off x="406400" y="696913"/>
            <a:ext cx="6197600" cy="3487737"/>
          </a:xfrm>
        </p:spPr>
      </p:sp>
      <p:sp>
        <p:nvSpPr>
          <p:cNvPr id="3" name="Notes Placeholder 2">
            <a:extLst>
              <a:ext uri="{FF2B5EF4-FFF2-40B4-BE49-F238E27FC236}">
                <a16:creationId xmlns:a16="http://schemas.microsoft.com/office/drawing/2014/main" id="{7149B95E-01EF-2EEC-63DA-3D338DF6FAB0}"/>
              </a:ext>
            </a:extLst>
          </p:cNvPr>
          <p:cNvSpPr>
            <a:spLocks noGrp="1"/>
          </p:cNvSpPr>
          <p:nvPr>
            <p:ph type="body" idx="1"/>
          </p:nvPr>
        </p:nvSpPr>
        <p:spPr/>
        <p:txBody>
          <a:bodyPr/>
          <a:lstStyle/>
          <a:p>
            <a:pPr marL="0" indent="0">
              <a:buFont typeface="Arial" panose="020B0604020202020204" pitchFamily="34" charset="0"/>
              <a:buNone/>
            </a:pPr>
            <a:endParaRPr lang="en-US" baseline="0" dirty="0"/>
          </a:p>
          <a:p>
            <a:pPr marL="0" indent="0">
              <a:buFont typeface="Arial" panose="020B0604020202020204" pitchFamily="34" charset="0"/>
              <a:buNone/>
            </a:pPr>
            <a:endParaRPr lang="en-US" baseline="0" dirty="0"/>
          </a:p>
        </p:txBody>
      </p:sp>
      <p:sp>
        <p:nvSpPr>
          <p:cNvPr id="4" name="Slide Number Placeholder 3">
            <a:extLst>
              <a:ext uri="{FF2B5EF4-FFF2-40B4-BE49-F238E27FC236}">
                <a16:creationId xmlns:a16="http://schemas.microsoft.com/office/drawing/2014/main" id="{438B0549-00CD-450B-C9DF-C60D4A19392D}"/>
              </a:ext>
            </a:extLst>
          </p:cNvPr>
          <p:cNvSpPr>
            <a:spLocks noGrp="1"/>
          </p:cNvSpPr>
          <p:nvPr>
            <p:ph type="sldNum" sz="quarter" idx="10"/>
          </p:nvPr>
        </p:nvSpPr>
        <p:spPr/>
        <p:txBody>
          <a:bodyPr/>
          <a:lstStyle/>
          <a:p>
            <a:fld id="{F21C13E6-BD18-4C81-86F3-002D538790E1}" type="slidenum">
              <a:rPr lang="en-US" smtClean="0"/>
              <a:pPr/>
              <a:t>18</a:t>
            </a:fld>
            <a:endParaRPr lang="en-US" dirty="0"/>
          </a:p>
        </p:txBody>
      </p:sp>
    </p:spTree>
    <p:extLst>
      <p:ext uri="{BB962C8B-B14F-4D97-AF65-F5344CB8AC3E}">
        <p14:creationId xmlns:p14="http://schemas.microsoft.com/office/powerpoint/2010/main" val="29775759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r>
              <a:rPr lang="en-US" b="0" dirty="0">
                <a:solidFill>
                  <a:schemeClr val="bg2">
                    <a:lumMod val="95000"/>
                    <a:lumOff val="5000"/>
                  </a:schemeClr>
                </a:solidFill>
              </a:rPr>
              <a:t>E-check payments are free in TAP.</a:t>
            </a:r>
          </a:p>
          <a:p>
            <a:endParaRPr lang="en-US" b="0" dirty="0">
              <a:solidFill>
                <a:schemeClr val="bg2">
                  <a:lumMod val="95000"/>
                  <a:lumOff val="5000"/>
                </a:schemeClr>
              </a:solidFill>
            </a:endParaRPr>
          </a:p>
          <a:p>
            <a:r>
              <a:rPr lang="en-US" b="0" dirty="0">
                <a:solidFill>
                  <a:schemeClr val="bg2">
                    <a:lumMod val="95000"/>
                    <a:lumOff val="5000"/>
                  </a:schemeClr>
                </a:solidFill>
              </a:rPr>
              <a:t>Even though we do not require you to set up a login to make a payment, at this time, we strongly encourage taxpayers to use TAP to monitor their tax accounts and securely interact with DOR.</a:t>
            </a:r>
          </a:p>
          <a:p>
            <a:endParaRPr lang="en-US" b="0" dirty="0">
              <a:solidFill>
                <a:schemeClr val="bg2">
                  <a:lumMod val="95000"/>
                  <a:lumOff val="5000"/>
                </a:schemeClr>
              </a:solidFill>
            </a:endParaRPr>
          </a:p>
          <a:p>
            <a:r>
              <a:rPr lang="en-US" b="0" dirty="0">
                <a:solidFill>
                  <a:schemeClr val="bg2">
                    <a:lumMod val="95000"/>
                    <a:lumOff val="5000"/>
                  </a:schemeClr>
                </a:solidFill>
              </a:rPr>
              <a:t>There is a small processing fee for credit cards. Fee isn’t from us, it’s from the processor. </a:t>
            </a:r>
          </a:p>
          <a:p>
            <a:endParaRPr lang="en-US" b="0" dirty="0">
              <a:solidFill>
                <a:schemeClr val="bg2">
                  <a:lumMod val="95000"/>
                  <a:lumOff val="5000"/>
                </a:schemeClr>
              </a:solidFill>
            </a:endParaRPr>
          </a:p>
        </p:txBody>
      </p:sp>
      <p:sp>
        <p:nvSpPr>
          <p:cNvPr id="4" name="Slide Number Placeholder 3"/>
          <p:cNvSpPr>
            <a:spLocks noGrp="1"/>
          </p:cNvSpPr>
          <p:nvPr>
            <p:ph type="sldNum" sz="quarter" idx="10"/>
          </p:nvPr>
        </p:nvSpPr>
        <p:spPr>
          <a:xfrm>
            <a:off x="3969708" y="8830153"/>
            <a:ext cx="3039109" cy="464662"/>
          </a:xfrm>
          <a:prstGeom prst="rect">
            <a:avLst/>
          </a:prstGeom>
        </p:spPr>
        <p:txBody>
          <a:bodyPr/>
          <a:lstStyle/>
          <a:p>
            <a:pPr>
              <a:defRPr/>
            </a:pPr>
            <a:fld id="{08E81C38-E366-45D7-A2D1-F493CC0467DA}" type="slidenum">
              <a:rPr lang="en-US" smtClean="0"/>
              <a:pPr>
                <a:defRPr/>
              </a:pPr>
              <a:t>19</a:t>
            </a:fld>
            <a:endParaRPr lang="en-US" dirty="0"/>
          </a:p>
        </p:txBody>
      </p:sp>
    </p:spTree>
    <p:extLst>
      <p:ext uri="{BB962C8B-B14F-4D97-AF65-F5344CB8AC3E}">
        <p14:creationId xmlns:p14="http://schemas.microsoft.com/office/powerpoint/2010/main" val="23385648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r>
              <a:rPr lang="en-US" b="0" dirty="0">
                <a:solidFill>
                  <a:schemeClr val="bg2">
                    <a:lumMod val="95000"/>
                    <a:lumOff val="5000"/>
                  </a:schemeClr>
                </a:solidFill>
              </a:rPr>
              <a:t>E-Services is also responsible for supporting our online filing/payment portal, TAP. </a:t>
            </a:r>
          </a:p>
          <a:p>
            <a:endParaRPr lang="en-US" b="0" dirty="0">
              <a:solidFill>
                <a:schemeClr val="bg2">
                  <a:lumMod val="95000"/>
                  <a:lumOff val="5000"/>
                </a:schemeClr>
              </a:solidFill>
            </a:endParaRPr>
          </a:p>
          <a:p>
            <a:r>
              <a:rPr lang="en-US" b="0" dirty="0">
                <a:solidFill>
                  <a:schemeClr val="bg2">
                    <a:lumMod val="95000"/>
                    <a:lumOff val="5000"/>
                  </a:schemeClr>
                </a:solidFill>
              </a:rPr>
              <a:t>TAP provides you or your representative 24/7 access to your Montana tax accounts. </a:t>
            </a:r>
          </a:p>
          <a:p>
            <a:endParaRPr lang="en-US" b="0" dirty="0">
              <a:solidFill>
                <a:schemeClr val="bg2">
                  <a:lumMod val="95000"/>
                  <a:lumOff val="5000"/>
                </a:schemeClr>
              </a:solidFill>
            </a:endParaRPr>
          </a:p>
          <a:p>
            <a:r>
              <a:rPr lang="en-US" b="0" dirty="0">
                <a:solidFill>
                  <a:schemeClr val="bg2">
                    <a:lumMod val="95000"/>
                    <a:lumOff val="5000"/>
                  </a:schemeClr>
                </a:solidFill>
              </a:rPr>
              <a:t>Make payments</a:t>
            </a:r>
          </a:p>
          <a:p>
            <a:r>
              <a:rPr lang="en-US" b="0" dirty="0">
                <a:solidFill>
                  <a:schemeClr val="bg2">
                    <a:lumMod val="95000"/>
                    <a:lumOff val="5000"/>
                  </a:schemeClr>
                </a:solidFill>
              </a:rPr>
              <a:t>File returns (some tax types)</a:t>
            </a:r>
          </a:p>
          <a:p>
            <a:endParaRPr lang="en-US" b="0" dirty="0">
              <a:solidFill>
                <a:schemeClr val="bg2">
                  <a:lumMod val="95000"/>
                  <a:lumOff val="5000"/>
                </a:schemeClr>
              </a:solidFill>
            </a:endParaRPr>
          </a:p>
          <a:p>
            <a:r>
              <a:rPr lang="en-US" b="0" dirty="0">
                <a:solidFill>
                  <a:schemeClr val="bg2">
                    <a:lumMod val="95000"/>
                    <a:lumOff val="5000"/>
                  </a:schemeClr>
                </a:solidFill>
              </a:rPr>
              <a:t>Free and secure. </a:t>
            </a:r>
          </a:p>
          <a:p>
            <a:endParaRPr lang="en-US" b="0" dirty="0">
              <a:solidFill>
                <a:schemeClr val="bg2">
                  <a:lumMod val="95000"/>
                  <a:lumOff val="5000"/>
                </a:schemeClr>
              </a:solidFill>
            </a:endParaRPr>
          </a:p>
          <a:p>
            <a:r>
              <a:rPr lang="en-US" b="0" dirty="0">
                <a:solidFill>
                  <a:schemeClr val="bg2">
                    <a:lumMod val="95000"/>
                    <a:lumOff val="5000"/>
                  </a:schemeClr>
                </a:solidFill>
              </a:rPr>
              <a:t>You’ll receive immediate confirmation #. </a:t>
            </a:r>
          </a:p>
          <a:p>
            <a:endParaRPr lang="en-US" b="0" dirty="0">
              <a:solidFill>
                <a:schemeClr val="bg2">
                  <a:lumMod val="95000"/>
                  <a:lumOff val="5000"/>
                </a:schemeClr>
              </a:solidFill>
            </a:endParaRPr>
          </a:p>
        </p:txBody>
      </p:sp>
      <p:sp>
        <p:nvSpPr>
          <p:cNvPr id="4" name="Slide Number Placeholder 3"/>
          <p:cNvSpPr>
            <a:spLocks noGrp="1"/>
          </p:cNvSpPr>
          <p:nvPr>
            <p:ph type="sldNum" sz="quarter" idx="10"/>
          </p:nvPr>
        </p:nvSpPr>
        <p:spPr/>
        <p:txBody>
          <a:bodyPr/>
          <a:lstStyle/>
          <a:p>
            <a:fld id="{F21C13E6-BD18-4C81-86F3-002D538790E1}" type="slidenum">
              <a:rPr lang="en-US" smtClean="0"/>
              <a:pPr/>
              <a:t>2</a:t>
            </a:fld>
            <a:endParaRPr lang="en-US" dirty="0"/>
          </a:p>
        </p:txBody>
      </p:sp>
    </p:spTree>
    <p:extLst>
      <p:ext uri="{BB962C8B-B14F-4D97-AF65-F5344CB8AC3E}">
        <p14:creationId xmlns:p14="http://schemas.microsoft.com/office/powerpoint/2010/main" val="4036154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r>
              <a:rPr lang="en-US" b="0" dirty="0">
                <a:solidFill>
                  <a:schemeClr val="bg2">
                    <a:lumMod val="95000"/>
                    <a:lumOff val="5000"/>
                  </a:schemeClr>
                </a:solidFill>
              </a:rPr>
              <a:t>Contact </a:t>
            </a:r>
            <a:r>
              <a:rPr lang="en-US" b="0" dirty="0" err="1">
                <a:solidFill>
                  <a:schemeClr val="bg2">
                    <a:lumMod val="95000"/>
                    <a:lumOff val="5000"/>
                  </a:schemeClr>
                </a:solidFill>
              </a:rPr>
              <a:t>dore</a:t>
            </a:r>
            <a:r>
              <a:rPr lang="en-US" b="0" dirty="0">
                <a:solidFill>
                  <a:schemeClr val="bg2">
                    <a:lumMod val="95000"/>
                    <a:lumOff val="5000"/>
                  </a:schemeClr>
                </a:solidFill>
              </a:rPr>
              <a:t>-services for questions or detailed instructions on either of these options.</a:t>
            </a:r>
          </a:p>
          <a:p>
            <a:endParaRPr lang="en-US" b="0" dirty="0">
              <a:solidFill>
                <a:schemeClr val="bg2">
                  <a:lumMod val="95000"/>
                  <a:lumOff val="5000"/>
                </a:schemeClr>
              </a:solidFill>
            </a:endParaRPr>
          </a:p>
          <a:p>
            <a:endParaRPr lang="en-US" b="0" dirty="0">
              <a:solidFill>
                <a:schemeClr val="bg2">
                  <a:lumMod val="95000"/>
                  <a:lumOff val="5000"/>
                </a:schemeClr>
              </a:solidFill>
            </a:endParaRPr>
          </a:p>
        </p:txBody>
      </p:sp>
      <p:sp>
        <p:nvSpPr>
          <p:cNvPr id="4" name="Slide Number Placeholder 3"/>
          <p:cNvSpPr>
            <a:spLocks noGrp="1"/>
          </p:cNvSpPr>
          <p:nvPr>
            <p:ph type="sldNum" sz="quarter" idx="10"/>
          </p:nvPr>
        </p:nvSpPr>
        <p:spPr>
          <a:xfrm>
            <a:off x="3969708" y="8830153"/>
            <a:ext cx="3039109" cy="464662"/>
          </a:xfrm>
          <a:prstGeom prst="rect">
            <a:avLst/>
          </a:prstGeom>
        </p:spPr>
        <p:txBody>
          <a:bodyPr/>
          <a:lstStyle/>
          <a:p>
            <a:pPr>
              <a:defRPr/>
            </a:pPr>
            <a:fld id="{08E81C38-E366-45D7-A2D1-F493CC0467DA}" type="slidenum">
              <a:rPr lang="en-US" smtClean="0"/>
              <a:pPr>
                <a:defRPr/>
              </a:pPr>
              <a:t>20</a:t>
            </a:fld>
            <a:endParaRPr lang="en-US" dirty="0"/>
          </a:p>
        </p:txBody>
      </p:sp>
    </p:spTree>
    <p:extLst>
      <p:ext uri="{BB962C8B-B14F-4D97-AF65-F5344CB8AC3E}">
        <p14:creationId xmlns:p14="http://schemas.microsoft.com/office/powerpoint/2010/main" val="31309511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r>
              <a:rPr lang="en-US" b="0" dirty="0">
                <a:solidFill>
                  <a:schemeClr val="bg2">
                    <a:lumMod val="95000"/>
                    <a:lumOff val="5000"/>
                  </a:schemeClr>
                </a:solidFill>
              </a:rPr>
              <a:t>Please contact </a:t>
            </a:r>
            <a:r>
              <a:rPr lang="en-US" b="0" dirty="0" err="1">
                <a:solidFill>
                  <a:schemeClr val="bg2">
                    <a:lumMod val="95000"/>
                    <a:lumOff val="5000"/>
                  </a:schemeClr>
                </a:solidFill>
              </a:rPr>
              <a:t>dore</a:t>
            </a:r>
            <a:r>
              <a:rPr lang="en-US" b="0" dirty="0">
                <a:solidFill>
                  <a:schemeClr val="bg2">
                    <a:lumMod val="95000"/>
                    <a:lumOff val="5000"/>
                  </a:schemeClr>
                </a:solidFill>
              </a:rPr>
              <a:t>-services for questions or concerns about using this table. </a:t>
            </a:r>
          </a:p>
        </p:txBody>
      </p:sp>
      <p:sp>
        <p:nvSpPr>
          <p:cNvPr id="4" name="Slide Number Placeholder 3"/>
          <p:cNvSpPr>
            <a:spLocks noGrp="1"/>
          </p:cNvSpPr>
          <p:nvPr>
            <p:ph type="sldNum" sz="quarter" idx="10"/>
          </p:nvPr>
        </p:nvSpPr>
        <p:spPr>
          <a:xfrm>
            <a:off x="3969708" y="8830153"/>
            <a:ext cx="3039109" cy="464662"/>
          </a:xfrm>
          <a:prstGeom prst="rect">
            <a:avLst/>
          </a:prstGeom>
        </p:spPr>
        <p:txBody>
          <a:bodyPr/>
          <a:lstStyle/>
          <a:p>
            <a:pPr>
              <a:defRPr/>
            </a:pPr>
            <a:fld id="{08E81C38-E366-45D7-A2D1-F493CC0467DA}" type="slidenum">
              <a:rPr lang="en-US" smtClean="0"/>
              <a:pPr>
                <a:defRPr/>
              </a:pPr>
              <a:t>21</a:t>
            </a:fld>
            <a:endParaRPr lang="en-US" dirty="0"/>
          </a:p>
        </p:txBody>
      </p:sp>
    </p:spTree>
    <p:extLst>
      <p:ext uri="{BB962C8B-B14F-4D97-AF65-F5344CB8AC3E}">
        <p14:creationId xmlns:p14="http://schemas.microsoft.com/office/powerpoint/2010/main" val="491158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solidFill>
                  <a:schemeClr val="bg2">
                    <a:lumMod val="95000"/>
                    <a:lumOff val="5000"/>
                  </a:schemeClr>
                </a:solidFill>
              </a:rPr>
              <a:t>Here are some cases where you may need/receive and authentication code. </a:t>
            </a:r>
          </a:p>
          <a:p>
            <a:pPr marL="0" indent="0">
              <a:buFont typeface="Arial" panose="020B0604020202020204" pitchFamily="34" charset="0"/>
              <a:buNone/>
            </a:pPr>
            <a:endParaRPr lang="en-US" dirty="0">
              <a:solidFill>
                <a:schemeClr val="bg2">
                  <a:lumMod val="95000"/>
                  <a:lumOff val="5000"/>
                </a:schemeClr>
              </a:solidFill>
            </a:endParaRPr>
          </a:p>
          <a:p>
            <a:pPr marL="0" indent="0">
              <a:buFont typeface="Arial" panose="020B0604020202020204" pitchFamily="34" charset="0"/>
              <a:buNone/>
            </a:pPr>
            <a:r>
              <a:rPr lang="en-US" dirty="0">
                <a:solidFill>
                  <a:schemeClr val="bg2">
                    <a:lumMod val="95000"/>
                    <a:lumOff val="5000"/>
                  </a:schemeClr>
                </a:solidFill>
              </a:rPr>
              <a:t>Two Factor authentication code can be received via email or text. You make that selection when setting up your User Id. </a:t>
            </a:r>
          </a:p>
          <a:p>
            <a:pPr marL="0" indent="0">
              <a:buFont typeface="Arial" panose="020B0604020202020204" pitchFamily="34" charset="0"/>
              <a:buNone/>
            </a:pPr>
            <a:r>
              <a:rPr lang="en-US" dirty="0">
                <a:solidFill>
                  <a:schemeClr val="bg2">
                    <a:lumMod val="95000"/>
                    <a:lumOff val="5000"/>
                  </a:schemeClr>
                </a:solidFill>
              </a:rPr>
              <a:t>	If you change cell phone provider, you may not receive text. Please call e-services in case of issues. </a:t>
            </a:r>
          </a:p>
        </p:txBody>
      </p:sp>
      <p:sp>
        <p:nvSpPr>
          <p:cNvPr id="4" name="Slide Number Placeholder 3"/>
          <p:cNvSpPr>
            <a:spLocks noGrp="1"/>
          </p:cNvSpPr>
          <p:nvPr>
            <p:ph type="sldNum" sz="quarter" idx="10"/>
          </p:nvPr>
        </p:nvSpPr>
        <p:spPr/>
        <p:txBody>
          <a:bodyPr/>
          <a:lstStyle/>
          <a:p>
            <a:fld id="{F21C13E6-BD18-4C81-86F3-002D538790E1}" type="slidenum">
              <a:rPr lang="en-US" smtClean="0"/>
              <a:pPr/>
              <a:t>22</a:t>
            </a:fld>
            <a:endParaRPr lang="en-US" dirty="0"/>
          </a:p>
        </p:txBody>
      </p:sp>
    </p:spTree>
    <p:extLst>
      <p:ext uri="{BB962C8B-B14F-4D97-AF65-F5344CB8AC3E}">
        <p14:creationId xmlns:p14="http://schemas.microsoft.com/office/powerpoint/2010/main" val="41366026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pPr marL="0" indent="0" defTabSz="921614" eaLnBrk="1" fontAlgn="auto" hangingPunct="1">
              <a:spcBef>
                <a:spcPts val="0"/>
              </a:spcBef>
              <a:spcAft>
                <a:spcPts val="0"/>
              </a:spcAft>
              <a:buFont typeface="Arial" panose="020B0604020202020204" pitchFamily="34" charset="0"/>
              <a:buNone/>
              <a:defRPr/>
            </a:pPr>
            <a:r>
              <a:rPr lang="en-US" dirty="0">
                <a:latin typeface="Arial" panose="020B0604020202020204" pitchFamily="34" charset="0"/>
                <a:cs typeface="Arial" panose="020B0604020202020204" pitchFamily="34" charset="0"/>
              </a:rPr>
              <a:t>Here are some TIPS to protect your business, employees, and clients data. </a:t>
            </a:r>
          </a:p>
          <a:p>
            <a:pPr marL="0" indent="0" defTabSz="921614" eaLnBrk="1" fontAlgn="auto" hangingPunct="1">
              <a:spcBef>
                <a:spcPts val="0"/>
              </a:spcBef>
              <a:spcAft>
                <a:spcPts val="0"/>
              </a:spcAft>
              <a:buFont typeface="Arial" panose="020B0604020202020204" pitchFamily="34" charset="0"/>
              <a:buNone/>
              <a:defRPr/>
            </a:pPr>
            <a:endParaRPr lang="en-US" dirty="0">
              <a:latin typeface="Arial" panose="020B0604020202020204" pitchFamily="34" charset="0"/>
              <a:cs typeface="Arial" panose="020B0604020202020204" pitchFamily="34" charset="0"/>
            </a:endParaRPr>
          </a:p>
          <a:p>
            <a:pPr marL="0" indent="0" defTabSz="921614" eaLnBrk="1" fontAlgn="auto" hangingPunct="1">
              <a:spcBef>
                <a:spcPts val="0"/>
              </a:spcBef>
              <a:spcAft>
                <a:spcPts val="0"/>
              </a:spcAft>
              <a:buFont typeface="Arial" panose="020B0604020202020204" pitchFamily="34" charset="0"/>
              <a:buNone/>
              <a:defRPr/>
            </a:pPr>
            <a:r>
              <a:rPr lang="en-US" dirty="0">
                <a:latin typeface="Arial" panose="020B0604020202020204" pitchFamily="34" charset="0"/>
                <a:cs typeface="Arial" panose="020B0604020202020204" pitchFamily="34" charset="0"/>
              </a:rPr>
              <a:t>Stress cyber and physical security. </a:t>
            </a:r>
          </a:p>
          <a:p>
            <a:pPr marL="0" indent="0" defTabSz="921614" eaLnBrk="1" fontAlgn="auto" hangingPunct="1">
              <a:spcBef>
                <a:spcPts val="0"/>
              </a:spcBef>
              <a:spcAft>
                <a:spcPts val="0"/>
              </a:spcAft>
              <a:buFont typeface="Arial" panose="020B0604020202020204" pitchFamily="34" charset="0"/>
              <a:buNone/>
              <a:defRPr/>
            </a:pPr>
            <a:endParaRPr lang="en-US" dirty="0">
              <a:latin typeface="Arial" panose="020B0604020202020204" pitchFamily="34" charset="0"/>
              <a:cs typeface="Arial" panose="020B0604020202020204" pitchFamily="34" charset="0"/>
            </a:endParaRPr>
          </a:p>
          <a:p>
            <a:pPr marL="0" indent="0" defTabSz="921614" eaLnBrk="1" fontAlgn="auto" hangingPunct="1">
              <a:spcBef>
                <a:spcPts val="0"/>
              </a:spcBef>
              <a:spcAft>
                <a:spcPts val="0"/>
              </a:spcAft>
              <a:buFont typeface="Arial" panose="020B0604020202020204" pitchFamily="34" charset="0"/>
              <a:buNone/>
              <a:defRPr/>
            </a:pPr>
            <a:r>
              <a:rPr lang="en-US" dirty="0">
                <a:latin typeface="Arial" panose="020B0604020202020204" pitchFamily="34" charset="0"/>
                <a:cs typeface="Arial" panose="020B0604020202020204" pitchFamily="34" charset="0"/>
              </a:rPr>
              <a:t>Examples of tax prep offices in Montana that have been compromised. </a:t>
            </a:r>
          </a:p>
        </p:txBody>
      </p:sp>
      <p:sp>
        <p:nvSpPr>
          <p:cNvPr id="4" name="Slide Number Placeholder 3"/>
          <p:cNvSpPr>
            <a:spLocks noGrp="1"/>
          </p:cNvSpPr>
          <p:nvPr>
            <p:ph type="sldNum" sz="quarter" idx="10"/>
          </p:nvPr>
        </p:nvSpPr>
        <p:spPr/>
        <p:txBody>
          <a:bodyPr/>
          <a:lstStyle/>
          <a:p>
            <a:fld id="{F21C13E6-BD18-4C81-86F3-002D538790E1}" type="slidenum">
              <a:rPr lang="en-US" smtClean="0"/>
              <a:pPr/>
              <a:t>23</a:t>
            </a:fld>
            <a:endParaRPr lang="en-US" dirty="0"/>
          </a:p>
        </p:txBody>
      </p:sp>
    </p:spTree>
    <p:extLst>
      <p:ext uri="{BB962C8B-B14F-4D97-AF65-F5344CB8AC3E}">
        <p14:creationId xmlns:p14="http://schemas.microsoft.com/office/powerpoint/2010/main" val="31296657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fld id="{F21C13E6-BD18-4C81-86F3-002D538790E1}" type="slidenum">
              <a:rPr lang="en-US" smtClean="0"/>
              <a:pPr/>
              <a:t>24</a:t>
            </a:fld>
            <a:endParaRPr lang="en-US" dirty="0"/>
          </a:p>
        </p:txBody>
      </p:sp>
    </p:spTree>
    <p:extLst>
      <p:ext uri="{BB962C8B-B14F-4D97-AF65-F5344CB8AC3E}">
        <p14:creationId xmlns:p14="http://schemas.microsoft.com/office/powerpoint/2010/main" val="25504622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r>
              <a:rPr lang="en-US" dirty="0">
                <a:solidFill>
                  <a:schemeClr val="bg2">
                    <a:lumMod val="95000"/>
                    <a:lumOff val="5000"/>
                  </a:schemeClr>
                </a:solidFill>
              </a:rPr>
              <a:t>Sign up requires name and email. </a:t>
            </a:r>
          </a:p>
        </p:txBody>
      </p:sp>
      <p:sp>
        <p:nvSpPr>
          <p:cNvPr id="4" name="Slide Number Placeholder 3"/>
          <p:cNvSpPr>
            <a:spLocks noGrp="1"/>
          </p:cNvSpPr>
          <p:nvPr>
            <p:ph type="sldNum" sz="quarter" idx="10"/>
          </p:nvPr>
        </p:nvSpPr>
        <p:spPr/>
        <p:txBody>
          <a:bodyPr/>
          <a:lstStyle/>
          <a:p>
            <a:fld id="{F21C13E6-BD18-4C81-86F3-002D538790E1}" type="slidenum">
              <a:rPr lang="en-US" smtClean="0"/>
              <a:pPr/>
              <a:t>25</a:t>
            </a:fld>
            <a:endParaRPr lang="en-US" dirty="0"/>
          </a:p>
        </p:txBody>
      </p:sp>
    </p:spTree>
    <p:extLst>
      <p:ext uri="{BB962C8B-B14F-4D97-AF65-F5344CB8AC3E}">
        <p14:creationId xmlns:p14="http://schemas.microsoft.com/office/powerpoint/2010/main" val="32809137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1C13E6-BD18-4C81-86F3-002D538790E1}" type="slidenum">
              <a:rPr lang="en-US" smtClean="0"/>
              <a:pPr/>
              <a:t>26</a:t>
            </a:fld>
            <a:endParaRPr lang="en-US" dirty="0"/>
          </a:p>
        </p:txBody>
      </p:sp>
    </p:spTree>
    <p:extLst>
      <p:ext uri="{BB962C8B-B14F-4D97-AF65-F5344CB8AC3E}">
        <p14:creationId xmlns:p14="http://schemas.microsoft.com/office/powerpoint/2010/main" val="22356225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1C13E6-BD18-4C81-86F3-002D538790E1}" type="slidenum">
              <a:rPr lang="en-US" smtClean="0"/>
              <a:pPr/>
              <a:t>27</a:t>
            </a:fld>
            <a:endParaRPr lang="en-US" dirty="0"/>
          </a:p>
        </p:txBody>
      </p:sp>
    </p:spTree>
    <p:extLst>
      <p:ext uri="{BB962C8B-B14F-4D97-AF65-F5344CB8AC3E}">
        <p14:creationId xmlns:p14="http://schemas.microsoft.com/office/powerpoint/2010/main" val="138450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r>
              <a:rPr lang="en-US" b="0" dirty="0">
                <a:solidFill>
                  <a:schemeClr val="bg2">
                    <a:lumMod val="95000"/>
                    <a:lumOff val="5000"/>
                  </a:schemeClr>
                </a:solidFill>
              </a:rPr>
              <a:t>You can securely message DOR through TAP! This will automatically associate your message to your login and ensure that DOR personnel will see it, no more emailing dead inboxes or riding our loop lines into eternity. Please contact </a:t>
            </a:r>
            <a:r>
              <a:rPr lang="en-US" b="0" dirty="0" err="1">
                <a:solidFill>
                  <a:schemeClr val="bg2">
                    <a:lumMod val="95000"/>
                    <a:lumOff val="5000"/>
                  </a:schemeClr>
                </a:solidFill>
              </a:rPr>
              <a:t>dore</a:t>
            </a:r>
            <a:r>
              <a:rPr lang="en-US" b="0" dirty="0">
                <a:solidFill>
                  <a:schemeClr val="bg2">
                    <a:lumMod val="95000"/>
                    <a:lumOff val="5000"/>
                  </a:schemeClr>
                </a:solidFill>
              </a:rPr>
              <a:t>-services for detailed instructions.</a:t>
            </a:r>
          </a:p>
          <a:p>
            <a:endParaRPr lang="en-US" b="0" dirty="0">
              <a:solidFill>
                <a:schemeClr val="bg2">
                  <a:lumMod val="95000"/>
                  <a:lumOff val="5000"/>
                </a:schemeClr>
              </a:solidFill>
            </a:endParaRPr>
          </a:p>
          <a:p>
            <a:r>
              <a:rPr lang="en-US" b="0" dirty="0">
                <a:solidFill>
                  <a:schemeClr val="bg2">
                    <a:lumMod val="95000"/>
                    <a:lumOff val="5000"/>
                  </a:schemeClr>
                </a:solidFill>
              </a:rPr>
              <a:t>Before DOR can speak with anyone about a tax account, our staff need to verify that the person they are communicating with is an authorized contact for that account. The easiest and quickest way to do that is to submit a POA on TAP.</a:t>
            </a:r>
          </a:p>
          <a:p>
            <a:endParaRPr lang="en-US" b="0" dirty="0">
              <a:solidFill>
                <a:schemeClr val="bg2">
                  <a:lumMod val="95000"/>
                  <a:lumOff val="5000"/>
                </a:schemeClr>
              </a:solidFill>
            </a:endParaRPr>
          </a:p>
          <a:p>
            <a:r>
              <a:rPr lang="en-US" b="0" dirty="0">
                <a:solidFill>
                  <a:schemeClr val="bg2">
                    <a:lumMod val="95000"/>
                    <a:lumOff val="5000"/>
                  </a:schemeClr>
                </a:solidFill>
              </a:rPr>
              <a:t>Payments &amp; Returns table – we used feedback from our users to improve the convenience and useability of TAP. You can now export information on payments, returns, and balances from TAP. Please contact dore-services@mt.gov for detailed instructions.</a:t>
            </a:r>
          </a:p>
          <a:p>
            <a:endParaRPr lang="en-US" b="0" dirty="0">
              <a:solidFill>
                <a:schemeClr val="bg2">
                  <a:lumMod val="95000"/>
                  <a:lumOff val="5000"/>
                </a:schemeClr>
              </a:solidFill>
            </a:endParaRPr>
          </a:p>
          <a:p>
            <a:r>
              <a:rPr lang="en-US" b="0" dirty="0">
                <a:solidFill>
                  <a:schemeClr val="bg2">
                    <a:lumMod val="95000"/>
                    <a:lumOff val="5000"/>
                  </a:schemeClr>
                </a:solidFill>
              </a:rPr>
              <a:t>IIT Login – Again, based on user feedback, we are improving the process of creating a login for your Individual Income Tax account. Please contact our call center or </a:t>
            </a:r>
            <a:r>
              <a:rPr lang="en-US" b="0" dirty="0" err="1">
                <a:solidFill>
                  <a:schemeClr val="bg2">
                    <a:lumMod val="95000"/>
                    <a:lumOff val="5000"/>
                  </a:schemeClr>
                </a:solidFill>
              </a:rPr>
              <a:t>dore</a:t>
            </a:r>
            <a:r>
              <a:rPr lang="en-US" b="0" dirty="0">
                <a:solidFill>
                  <a:schemeClr val="bg2">
                    <a:lumMod val="95000"/>
                    <a:lumOff val="5000"/>
                  </a:schemeClr>
                </a:solidFill>
              </a:rPr>
              <a:t>-services for detailed instructions.</a:t>
            </a:r>
          </a:p>
          <a:p>
            <a:endParaRPr lang="en-US" b="0" dirty="0">
              <a:solidFill>
                <a:schemeClr val="bg2">
                  <a:lumMod val="95000"/>
                  <a:lumOff val="5000"/>
                </a:schemeClr>
              </a:solidFill>
            </a:endParaRPr>
          </a:p>
          <a:p>
            <a:r>
              <a:rPr lang="en-US" b="0" dirty="0">
                <a:solidFill>
                  <a:schemeClr val="bg2">
                    <a:lumMod val="95000"/>
                    <a:lumOff val="5000"/>
                  </a:schemeClr>
                </a:solidFill>
              </a:rPr>
              <a:t>ACH Credit Payment Registration – DOR no longer accepts the paper/pdf form for this process. It is entirely on the TAP portal now, which helps to streamline the process and ensure that your payments are going where you mean them to go. Plus no more lost registration forms!</a:t>
            </a:r>
          </a:p>
        </p:txBody>
      </p:sp>
      <p:sp>
        <p:nvSpPr>
          <p:cNvPr id="4" name="Slide Number Placeholder 3"/>
          <p:cNvSpPr>
            <a:spLocks noGrp="1"/>
          </p:cNvSpPr>
          <p:nvPr>
            <p:ph type="sldNum" sz="quarter" idx="10"/>
          </p:nvPr>
        </p:nvSpPr>
        <p:spPr/>
        <p:txBody>
          <a:bodyPr/>
          <a:lstStyle/>
          <a:p>
            <a:fld id="{F21C13E6-BD18-4C81-86F3-002D538790E1}" type="slidenum">
              <a:rPr lang="en-US" smtClean="0"/>
              <a:pPr/>
              <a:t>3</a:t>
            </a:fld>
            <a:endParaRPr lang="en-US" dirty="0"/>
          </a:p>
        </p:txBody>
      </p:sp>
    </p:spTree>
    <p:extLst>
      <p:ext uri="{BB962C8B-B14F-4D97-AF65-F5344CB8AC3E}">
        <p14:creationId xmlns:p14="http://schemas.microsoft.com/office/powerpoint/2010/main" val="1884703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7737"/>
          </a:xfrm>
        </p:spPr>
      </p:sp>
      <p:sp>
        <p:nvSpPr>
          <p:cNvPr id="3" name="Notes Placeholder 2"/>
          <p:cNvSpPr>
            <a:spLocks noGrp="1"/>
          </p:cNvSpPr>
          <p:nvPr>
            <p:ph type="body" idx="1"/>
          </p:nvPr>
        </p:nvSpPr>
        <p:spPr/>
        <p:txBody>
          <a:bodyPr/>
          <a:lstStyle/>
          <a:p>
            <a:r>
              <a:rPr lang="en-US" dirty="0"/>
              <a:t>Earlier we spoke about registering for a new tax account. This is the fastest way to accomplish that. </a:t>
            </a:r>
          </a:p>
          <a:p>
            <a:endParaRPr lang="en-US" dirty="0"/>
          </a:p>
          <a:p>
            <a:r>
              <a:rPr lang="en-US" dirty="0"/>
              <a:t>Make sure to keep your list of authorized contacts up to date with DOR.  We cannot and will not discuss your account with anyone without your consent.  You can send an email through your profile or submit a Power of Attorney through TAP. </a:t>
            </a:r>
          </a:p>
        </p:txBody>
      </p:sp>
      <p:sp>
        <p:nvSpPr>
          <p:cNvPr id="4" name="Slide Number Placeholder 3"/>
          <p:cNvSpPr>
            <a:spLocks noGrp="1"/>
          </p:cNvSpPr>
          <p:nvPr>
            <p:ph type="sldNum" sz="quarter" idx="10"/>
          </p:nvPr>
        </p:nvSpPr>
        <p:spPr/>
        <p:txBody>
          <a:bodyPr/>
          <a:lstStyle/>
          <a:p>
            <a:fld id="{F21C13E6-BD18-4C81-86F3-002D538790E1}" type="slidenum">
              <a:rPr lang="en-US" smtClean="0"/>
              <a:pPr/>
              <a:t>4</a:t>
            </a:fld>
            <a:endParaRPr lang="en-US" dirty="0"/>
          </a:p>
        </p:txBody>
      </p:sp>
    </p:spTree>
    <p:extLst>
      <p:ext uri="{BB962C8B-B14F-4D97-AF65-F5344CB8AC3E}">
        <p14:creationId xmlns:p14="http://schemas.microsoft.com/office/powerpoint/2010/main" val="2397258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589DE-604E-1619-A110-BC2A054FA8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6285F0-7D74-0A0E-B6E0-F818486E047D}"/>
              </a:ext>
            </a:extLst>
          </p:cNvPr>
          <p:cNvSpPr>
            <a:spLocks noGrp="1" noRot="1" noChangeAspect="1"/>
          </p:cNvSpPr>
          <p:nvPr>
            <p:ph type="sldImg"/>
          </p:nvPr>
        </p:nvSpPr>
        <p:spPr>
          <a:xfrm>
            <a:off x="406400" y="696913"/>
            <a:ext cx="6197600" cy="3487737"/>
          </a:xfrm>
        </p:spPr>
      </p:sp>
      <p:sp>
        <p:nvSpPr>
          <p:cNvPr id="3" name="Notes Placeholder 2">
            <a:extLst>
              <a:ext uri="{FF2B5EF4-FFF2-40B4-BE49-F238E27FC236}">
                <a16:creationId xmlns:a16="http://schemas.microsoft.com/office/drawing/2014/main" id="{2EA21AF6-CE6E-FD76-4DE0-762330F3C4AE}"/>
              </a:ext>
            </a:extLst>
          </p:cNvPr>
          <p:cNvSpPr>
            <a:spLocks noGrp="1"/>
          </p:cNvSpPr>
          <p:nvPr>
            <p:ph type="body" idx="1"/>
          </p:nvPr>
        </p:nvSpPr>
        <p:spPr/>
        <p:txBody>
          <a:bodyPr/>
          <a:lstStyle/>
          <a:p>
            <a:endParaRPr lang="en-US" b="0" dirty="0">
              <a:solidFill>
                <a:schemeClr val="bg2">
                  <a:lumMod val="95000"/>
                  <a:lumOff val="5000"/>
                </a:schemeClr>
              </a:solidFill>
            </a:endParaRPr>
          </a:p>
          <a:p>
            <a:endParaRPr lang="en-US" b="0" dirty="0">
              <a:solidFill>
                <a:schemeClr val="bg2">
                  <a:lumMod val="95000"/>
                  <a:lumOff val="5000"/>
                </a:schemeClr>
              </a:solidFill>
            </a:endParaRPr>
          </a:p>
        </p:txBody>
      </p:sp>
      <p:sp>
        <p:nvSpPr>
          <p:cNvPr id="4" name="Slide Number Placeholder 3">
            <a:extLst>
              <a:ext uri="{FF2B5EF4-FFF2-40B4-BE49-F238E27FC236}">
                <a16:creationId xmlns:a16="http://schemas.microsoft.com/office/drawing/2014/main" id="{5FAC8FD2-89CF-D51B-4526-5FE46733EFA6}"/>
              </a:ext>
            </a:extLst>
          </p:cNvPr>
          <p:cNvSpPr>
            <a:spLocks noGrp="1"/>
          </p:cNvSpPr>
          <p:nvPr>
            <p:ph type="sldNum" sz="quarter" idx="10"/>
          </p:nvPr>
        </p:nvSpPr>
        <p:spPr>
          <a:xfrm>
            <a:off x="3969708" y="8830153"/>
            <a:ext cx="3039109" cy="464662"/>
          </a:xfrm>
          <a:prstGeom prst="rect">
            <a:avLst/>
          </a:prstGeom>
        </p:spPr>
        <p:txBody>
          <a:bodyPr/>
          <a:lstStyle/>
          <a:p>
            <a:pPr>
              <a:defRPr/>
            </a:pPr>
            <a:fld id="{08E81C38-E366-45D7-A2D1-F493CC0467DA}" type="slidenum">
              <a:rPr lang="en-US" smtClean="0"/>
              <a:pPr>
                <a:defRPr/>
              </a:pPr>
              <a:t>5</a:t>
            </a:fld>
            <a:endParaRPr lang="en-US" dirty="0"/>
          </a:p>
        </p:txBody>
      </p:sp>
    </p:spTree>
    <p:extLst>
      <p:ext uri="{BB962C8B-B14F-4D97-AF65-F5344CB8AC3E}">
        <p14:creationId xmlns:p14="http://schemas.microsoft.com/office/powerpoint/2010/main" val="1718398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C6A58-3EE8-C767-4B39-DFBF8EF2B0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4CCA0B-D071-6042-E67D-865018509468}"/>
              </a:ext>
            </a:extLst>
          </p:cNvPr>
          <p:cNvSpPr>
            <a:spLocks noGrp="1" noRot="1" noChangeAspect="1"/>
          </p:cNvSpPr>
          <p:nvPr>
            <p:ph type="sldImg"/>
          </p:nvPr>
        </p:nvSpPr>
        <p:spPr>
          <a:xfrm>
            <a:off x="406400" y="696913"/>
            <a:ext cx="6197600" cy="3487737"/>
          </a:xfrm>
        </p:spPr>
      </p:sp>
      <p:sp>
        <p:nvSpPr>
          <p:cNvPr id="3" name="Notes Placeholder 2">
            <a:extLst>
              <a:ext uri="{FF2B5EF4-FFF2-40B4-BE49-F238E27FC236}">
                <a16:creationId xmlns:a16="http://schemas.microsoft.com/office/drawing/2014/main" id="{B86F2327-E0C1-F4A4-FF2E-C66051BE6B33}"/>
              </a:ext>
            </a:extLst>
          </p:cNvPr>
          <p:cNvSpPr>
            <a:spLocks noGrp="1"/>
          </p:cNvSpPr>
          <p:nvPr>
            <p:ph type="body" idx="1"/>
          </p:nvPr>
        </p:nvSpPr>
        <p:spPr/>
        <p:txBody>
          <a:bodyPr/>
          <a:lstStyle/>
          <a:p>
            <a:endParaRPr lang="en-US" b="0" dirty="0">
              <a:solidFill>
                <a:schemeClr val="bg2">
                  <a:lumMod val="95000"/>
                  <a:lumOff val="5000"/>
                </a:schemeClr>
              </a:solidFill>
            </a:endParaRPr>
          </a:p>
          <a:p>
            <a:endParaRPr lang="en-US" b="0" dirty="0">
              <a:solidFill>
                <a:schemeClr val="bg2">
                  <a:lumMod val="95000"/>
                  <a:lumOff val="5000"/>
                </a:schemeClr>
              </a:solidFill>
            </a:endParaRPr>
          </a:p>
        </p:txBody>
      </p:sp>
      <p:sp>
        <p:nvSpPr>
          <p:cNvPr id="4" name="Slide Number Placeholder 3">
            <a:extLst>
              <a:ext uri="{FF2B5EF4-FFF2-40B4-BE49-F238E27FC236}">
                <a16:creationId xmlns:a16="http://schemas.microsoft.com/office/drawing/2014/main" id="{04F22220-B3AF-2EBF-7E2B-823E54A344DE}"/>
              </a:ext>
            </a:extLst>
          </p:cNvPr>
          <p:cNvSpPr>
            <a:spLocks noGrp="1"/>
          </p:cNvSpPr>
          <p:nvPr>
            <p:ph type="sldNum" sz="quarter" idx="10"/>
          </p:nvPr>
        </p:nvSpPr>
        <p:spPr>
          <a:xfrm>
            <a:off x="3969708" y="8830153"/>
            <a:ext cx="3039109" cy="464662"/>
          </a:xfrm>
          <a:prstGeom prst="rect">
            <a:avLst/>
          </a:prstGeom>
        </p:spPr>
        <p:txBody>
          <a:bodyPr/>
          <a:lstStyle/>
          <a:p>
            <a:pPr>
              <a:defRPr/>
            </a:pPr>
            <a:fld id="{08E81C38-E366-45D7-A2D1-F493CC0467DA}" type="slidenum">
              <a:rPr lang="en-US" smtClean="0"/>
              <a:pPr>
                <a:defRPr/>
              </a:pPr>
              <a:t>6</a:t>
            </a:fld>
            <a:endParaRPr lang="en-US" dirty="0"/>
          </a:p>
        </p:txBody>
      </p:sp>
    </p:spTree>
    <p:extLst>
      <p:ext uri="{BB962C8B-B14F-4D97-AF65-F5344CB8AC3E}">
        <p14:creationId xmlns:p14="http://schemas.microsoft.com/office/powerpoint/2010/main" val="972848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7DDCE-B5CB-BFD8-457D-99065FE0FD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62DABD-65CD-3A6F-A1A2-BAA36DB133FE}"/>
              </a:ext>
            </a:extLst>
          </p:cNvPr>
          <p:cNvSpPr>
            <a:spLocks noGrp="1" noRot="1" noChangeAspect="1"/>
          </p:cNvSpPr>
          <p:nvPr>
            <p:ph type="sldImg"/>
          </p:nvPr>
        </p:nvSpPr>
        <p:spPr>
          <a:xfrm>
            <a:off x="406400" y="696913"/>
            <a:ext cx="6197600" cy="3487737"/>
          </a:xfrm>
        </p:spPr>
      </p:sp>
      <p:sp>
        <p:nvSpPr>
          <p:cNvPr id="3" name="Notes Placeholder 2">
            <a:extLst>
              <a:ext uri="{FF2B5EF4-FFF2-40B4-BE49-F238E27FC236}">
                <a16:creationId xmlns:a16="http://schemas.microsoft.com/office/drawing/2014/main" id="{989A24FB-43A8-F900-F487-69BE2B293B83}"/>
              </a:ext>
            </a:extLst>
          </p:cNvPr>
          <p:cNvSpPr>
            <a:spLocks noGrp="1"/>
          </p:cNvSpPr>
          <p:nvPr>
            <p:ph type="body" idx="1"/>
          </p:nvPr>
        </p:nvSpPr>
        <p:spPr/>
        <p:txBody>
          <a:bodyPr/>
          <a:lstStyle/>
          <a:p>
            <a:r>
              <a:rPr lang="en-US" dirty="0"/>
              <a:t>Once you have your account registered, you can setup online access here. </a:t>
            </a:r>
          </a:p>
        </p:txBody>
      </p:sp>
      <p:sp>
        <p:nvSpPr>
          <p:cNvPr id="4" name="Slide Number Placeholder 3">
            <a:extLst>
              <a:ext uri="{FF2B5EF4-FFF2-40B4-BE49-F238E27FC236}">
                <a16:creationId xmlns:a16="http://schemas.microsoft.com/office/drawing/2014/main" id="{39E49693-F6F4-8457-7AB8-AA82BD2B7DE2}"/>
              </a:ext>
            </a:extLst>
          </p:cNvPr>
          <p:cNvSpPr>
            <a:spLocks noGrp="1"/>
          </p:cNvSpPr>
          <p:nvPr>
            <p:ph type="sldNum" sz="quarter" idx="10"/>
          </p:nvPr>
        </p:nvSpPr>
        <p:spPr/>
        <p:txBody>
          <a:bodyPr/>
          <a:lstStyle/>
          <a:p>
            <a:fld id="{F21C13E6-BD18-4C81-86F3-002D538790E1}" type="slidenum">
              <a:rPr lang="en-US" smtClean="0"/>
              <a:pPr/>
              <a:t>7</a:t>
            </a:fld>
            <a:endParaRPr lang="en-US" dirty="0"/>
          </a:p>
        </p:txBody>
      </p:sp>
    </p:spTree>
    <p:extLst>
      <p:ext uri="{BB962C8B-B14F-4D97-AF65-F5344CB8AC3E}">
        <p14:creationId xmlns:p14="http://schemas.microsoft.com/office/powerpoint/2010/main" val="3121418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154D7-1E84-D86A-3527-54CD849E2C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69CF8A-66BE-D925-C020-28BBF7AEA64A}"/>
              </a:ext>
            </a:extLst>
          </p:cNvPr>
          <p:cNvSpPr>
            <a:spLocks noGrp="1" noRot="1" noChangeAspect="1"/>
          </p:cNvSpPr>
          <p:nvPr>
            <p:ph type="sldImg"/>
          </p:nvPr>
        </p:nvSpPr>
        <p:spPr>
          <a:xfrm>
            <a:off x="406400" y="696913"/>
            <a:ext cx="6197600" cy="3487737"/>
          </a:xfrm>
        </p:spPr>
      </p:sp>
      <p:sp>
        <p:nvSpPr>
          <p:cNvPr id="3" name="Notes Placeholder 2">
            <a:extLst>
              <a:ext uri="{FF2B5EF4-FFF2-40B4-BE49-F238E27FC236}">
                <a16:creationId xmlns:a16="http://schemas.microsoft.com/office/drawing/2014/main" id="{5AE3AF87-1947-09F4-CEC7-38A462379F8C}"/>
              </a:ext>
            </a:extLst>
          </p:cNvPr>
          <p:cNvSpPr>
            <a:spLocks noGrp="1"/>
          </p:cNvSpPr>
          <p:nvPr>
            <p:ph type="body" idx="1"/>
          </p:nvPr>
        </p:nvSpPr>
        <p:spPr/>
        <p:txBody>
          <a:bodyPr/>
          <a:lstStyle/>
          <a:p>
            <a:endParaRPr lang="en-US" b="0" dirty="0">
              <a:solidFill>
                <a:schemeClr val="bg2">
                  <a:lumMod val="95000"/>
                  <a:lumOff val="5000"/>
                </a:schemeClr>
              </a:solidFill>
            </a:endParaRPr>
          </a:p>
          <a:p>
            <a:endParaRPr lang="en-US" b="0" dirty="0">
              <a:solidFill>
                <a:schemeClr val="bg2">
                  <a:lumMod val="95000"/>
                  <a:lumOff val="5000"/>
                </a:schemeClr>
              </a:solidFill>
            </a:endParaRPr>
          </a:p>
        </p:txBody>
      </p:sp>
      <p:sp>
        <p:nvSpPr>
          <p:cNvPr id="4" name="Slide Number Placeholder 3">
            <a:extLst>
              <a:ext uri="{FF2B5EF4-FFF2-40B4-BE49-F238E27FC236}">
                <a16:creationId xmlns:a16="http://schemas.microsoft.com/office/drawing/2014/main" id="{742AF136-0BE5-0A5C-6E98-6D97507D59D6}"/>
              </a:ext>
            </a:extLst>
          </p:cNvPr>
          <p:cNvSpPr>
            <a:spLocks noGrp="1"/>
          </p:cNvSpPr>
          <p:nvPr>
            <p:ph type="sldNum" sz="quarter" idx="10"/>
          </p:nvPr>
        </p:nvSpPr>
        <p:spPr>
          <a:xfrm>
            <a:off x="3969708" y="8830153"/>
            <a:ext cx="3039109" cy="464662"/>
          </a:xfrm>
          <a:prstGeom prst="rect">
            <a:avLst/>
          </a:prstGeom>
        </p:spPr>
        <p:txBody>
          <a:bodyPr/>
          <a:lstStyle/>
          <a:p>
            <a:pPr>
              <a:defRPr/>
            </a:pPr>
            <a:fld id="{08E81C38-E366-45D7-A2D1-F493CC0467DA}" type="slidenum">
              <a:rPr lang="en-US" smtClean="0"/>
              <a:pPr>
                <a:defRPr/>
              </a:pPr>
              <a:t>8</a:t>
            </a:fld>
            <a:endParaRPr lang="en-US" dirty="0"/>
          </a:p>
        </p:txBody>
      </p:sp>
    </p:spTree>
    <p:extLst>
      <p:ext uri="{BB962C8B-B14F-4D97-AF65-F5344CB8AC3E}">
        <p14:creationId xmlns:p14="http://schemas.microsoft.com/office/powerpoint/2010/main" val="1615779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C719E-7471-C1BE-7939-32739BB835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F87337-91EE-A5B6-1553-724E6C5966EF}"/>
              </a:ext>
            </a:extLst>
          </p:cNvPr>
          <p:cNvSpPr>
            <a:spLocks noGrp="1" noRot="1" noChangeAspect="1"/>
          </p:cNvSpPr>
          <p:nvPr>
            <p:ph type="sldImg"/>
          </p:nvPr>
        </p:nvSpPr>
        <p:spPr>
          <a:xfrm>
            <a:off x="406400" y="696913"/>
            <a:ext cx="6197600" cy="3487737"/>
          </a:xfrm>
        </p:spPr>
      </p:sp>
      <p:sp>
        <p:nvSpPr>
          <p:cNvPr id="3" name="Notes Placeholder 2">
            <a:extLst>
              <a:ext uri="{FF2B5EF4-FFF2-40B4-BE49-F238E27FC236}">
                <a16:creationId xmlns:a16="http://schemas.microsoft.com/office/drawing/2014/main" id="{B44E3F58-4721-CF3A-B715-6C1259D914F9}"/>
              </a:ext>
            </a:extLst>
          </p:cNvPr>
          <p:cNvSpPr>
            <a:spLocks noGrp="1"/>
          </p:cNvSpPr>
          <p:nvPr>
            <p:ph type="body" idx="1"/>
          </p:nvPr>
        </p:nvSpPr>
        <p:spPr/>
        <p:txBody>
          <a:bodyPr/>
          <a:lstStyle/>
          <a:p>
            <a:endParaRPr lang="en-US" b="0" dirty="0">
              <a:solidFill>
                <a:schemeClr val="bg2">
                  <a:lumMod val="95000"/>
                  <a:lumOff val="5000"/>
                </a:schemeClr>
              </a:solidFill>
            </a:endParaRPr>
          </a:p>
        </p:txBody>
      </p:sp>
      <p:sp>
        <p:nvSpPr>
          <p:cNvPr id="4" name="Slide Number Placeholder 3">
            <a:extLst>
              <a:ext uri="{FF2B5EF4-FFF2-40B4-BE49-F238E27FC236}">
                <a16:creationId xmlns:a16="http://schemas.microsoft.com/office/drawing/2014/main" id="{8C847EE2-4CFC-B019-AABF-FF84B37820EF}"/>
              </a:ext>
            </a:extLst>
          </p:cNvPr>
          <p:cNvSpPr>
            <a:spLocks noGrp="1"/>
          </p:cNvSpPr>
          <p:nvPr>
            <p:ph type="sldNum" sz="quarter" idx="10"/>
          </p:nvPr>
        </p:nvSpPr>
        <p:spPr>
          <a:xfrm>
            <a:off x="3969708" y="8830153"/>
            <a:ext cx="3039109" cy="464662"/>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E81C38-E366-45D7-A2D1-F493CC0467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6779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revenue.mt.gov/publications/power-of-attorney" TargetMode="Externa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hyperlink" Target="https://revenue.mt.gov/publications/power-of-attorney"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hyperlink" Target="https://revenue.mt.gov/publications/power-of-attorney"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revenue.mt.gov/" TargetMode="External"/><Relationship Id="rId7" Type="http://schemas.openxmlformats.org/officeDocument/2006/relationships/hyperlink" Target="https://revenue.mt.gov/taxes/#WageWithholdingTax"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mtrevenue.gov/taxes/#WageWithholdingTax" TargetMode="External"/><Relationship Id="rId5" Type="http://schemas.openxmlformats.org/officeDocument/2006/relationships/hyperlink" Target="https://revenue.mt.gov/online-services/#ApprovedSoftware" TargetMode="External"/><Relationship Id="rId4" Type="http://schemas.openxmlformats.org/officeDocument/2006/relationships/hyperlink" Target="https://tap.dor.mt.gov/_/" TargetMode="External"/><Relationship Id="rId9" Type="http://schemas.openxmlformats.org/officeDocument/2006/relationships/hyperlink" Target="mailto:DORE-Services@mt.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hyperlink" Target="mailto:TAP@mt.gov"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918F"/>
        </a:solidFill>
        <a:effectLst/>
      </p:bgPr>
    </p:bg>
    <p:spTree>
      <p:nvGrpSpPr>
        <p:cNvPr id="1" name=""/>
        <p:cNvGrpSpPr/>
        <p:nvPr/>
      </p:nvGrpSpPr>
      <p:grpSpPr>
        <a:xfrm>
          <a:off x="0" y="0"/>
          <a:ext cx="0" cy="0"/>
          <a:chOff x="0" y="0"/>
          <a:chExt cx="0" cy="0"/>
        </a:xfrm>
      </p:grpSpPr>
      <p:sp>
        <p:nvSpPr>
          <p:cNvPr id="2" name="Title 1">
            <a:extLst>
              <a:ext uri="{C183D7F6-B498-43B3-948B-1728B52AA6E4}">
                <adec:decorative xmlns:adec="http://schemas.microsoft.com/office/drawing/2017/decorative" val="0"/>
              </a:ext>
            </a:extLst>
          </p:cNvPr>
          <p:cNvSpPr>
            <a:spLocks noGrp="1"/>
          </p:cNvSpPr>
          <p:nvPr>
            <p:ph type="title"/>
          </p:nvPr>
        </p:nvSpPr>
        <p:spPr>
          <a:xfrm>
            <a:off x="686659" y="2559050"/>
            <a:ext cx="7140178" cy="1371600"/>
          </a:xfrm>
        </p:spPr>
        <p:txBody>
          <a:bodyPr>
            <a:normAutofit fontScale="90000"/>
          </a:bodyPr>
          <a:lstStyle/>
          <a:p>
            <a:pPr algn="l"/>
            <a:r>
              <a:rPr lang="en-US" sz="6000" b="1" dirty="0">
                <a:solidFill>
                  <a:schemeClr val="bg1"/>
                </a:solidFill>
                <a:latin typeface="Montserrat Classic" panose="020B0604020202020204" charset="0"/>
                <a:cs typeface="Segoe UI" panose="020B0502040204020203" pitchFamily="34" charset="0"/>
              </a:rPr>
              <a:t>Welcome to the Montana Department of Revenue TransAction Portal (TAP)</a:t>
            </a:r>
          </a:p>
        </p:txBody>
      </p:sp>
      <p:grpSp>
        <p:nvGrpSpPr>
          <p:cNvPr id="6" name="Group 41" descr="Montana Department of Revenue">
            <a:extLst>
              <a:ext uri="{FF2B5EF4-FFF2-40B4-BE49-F238E27FC236}">
                <a16:creationId xmlns:a16="http://schemas.microsoft.com/office/drawing/2014/main" id="{8F27A653-2254-4214-9A44-86A75534BDC4}"/>
              </a:ext>
              <a:ext uri="{C183D7F6-B498-43B3-948B-1728B52AA6E4}">
                <adec:decorative xmlns:adec="http://schemas.microsoft.com/office/drawing/2017/decorative" val="0"/>
              </a:ext>
            </a:extLst>
          </p:cNvPr>
          <p:cNvGrpSpPr/>
          <p:nvPr/>
        </p:nvGrpSpPr>
        <p:grpSpPr>
          <a:xfrm>
            <a:off x="0" y="8029995"/>
            <a:ext cx="8513496" cy="2257005"/>
            <a:chOff x="0" y="0"/>
            <a:chExt cx="10927953" cy="3335302"/>
          </a:xfrm>
        </p:grpSpPr>
        <p:sp>
          <p:nvSpPr>
            <p:cNvPr id="7" name="Freeform 42">
              <a:extLst>
                <a:ext uri="{FF2B5EF4-FFF2-40B4-BE49-F238E27FC236}">
                  <a16:creationId xmlns:a16="http://schemas.microsoft.com/office/drawing/2014/main" id="{9C69194D-5FC1-445D-A0B2-BE2C86F27616}"/>
                </a:ext>
              </a:extLst>
            </p:cNvPr>
            <p:cNvSpPr/>
            <p:nvPr/>
          </p:nvSpPr>
          <p:spPr>
            <a:xfrm>
              <a:off x="0" y="0"/>
              <a:ext cx="10927953" cy="3335302"/>
            </a:xfrm>
            <a:custGeom>
              <a:avLst/>
              <a:gdLst/>
              <a:ahLst/>
              <a:cxnLst/>
              <a:rect l="l" t="t" r="r" b="b"/>
              <a:pathLst>
                <a:path w="10927953" h="3335302">
                  <a:moveTo>
                    <a:pt x="10927953" y="3335302"/>
                  </a:moveTo>
                  <a:lnTo>
                    <a:pt x="0" y="3335302"/>
                  </a:lnTo>
                  <a:lnTo>
                    <a:pt x="0" y="0"/>
                  </a:lnTo>
                  <a:lnTo>
                    <a:pt x="10927953" y="3335302"/>
                  </a:lnTo>
                  <a:close/>
                </a:path>
              </a:pathLst>
            </a:custGeom>
            <a:solidFill>
              <a:srgbClr val="FFFFFF"/>
            </a:solidFill>
          </p:spPr>
          <p:txBody>
            <a:bodyPr/>
            <a:lstStyle/>
            <a:p>
              <a:endParaRPr lang="en-US"/>
            </a:p>
          </p:txBody>
        </p:sp>
      </p:grpSp>
      <p:pic>
        <p:nvPicPr>
          <p:cNvPr id="5" name="Picture 4" descr="Montana Department of Revenue TransAction Portal Homepage">
            <a:extLst>
              <a:ext uri="{FF2B5EF4-FFF2-40B4-BE49-F238E27FC236}">
                <a16:creationId xmlns:a16="http://schemas.microsoft.com/office/drawing/2014/main" id="{31663216-EB5B-42DD-89E0-0EC665E5884F}"/>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8894496" y="0"/>
            <a:ext cx="9393504" cy="10287000"/>
          </a:xfrm>
          <a:prstGeom prst="rect">
            <a:avLst/>
          </a:prstGeom>
        </p:spPr>
      </p:pic>
      <p:pic>
        <p:nvPicPr>
          <p:cNvPr id="8" name="Picture 43">
            <a:extLst>
              <a:ext uri="{FF2B5EF4-FFF2-40B4-BE49-F238E27FC236}">
                <a16:creationId xmlns:a16="http://schemas.microsoft.com/office/drawing/2014/main" id="{30A27D17-925F-40BA-A688-C1B15E78E535}"/>
              </a:ext>
              <a:ext uri="{C183D7F6-B498-43B3-948B-1728B52AA6E4}">
                <adec:decorative xmlns:adec="http://schemas.microsoft.com/office/drawing/2017/decorative" val="1"/>
              </a:ext>
            </a:extLst>
          </p:cNvPr>
          <p:cNvPicPr>
            <a:picLocks noChangeAspect="1"/>
          </p:cNvPicPr>
          <p:nvPr/>
        </p:nvPicPr>
        <p:blipFill>
          <a:blip r:embed="rId4"/>
          <a:srcRect/>
          <a:stretch>
            <a:fillRect/>
          </a:stretch>
        </p:blipFill>
        <p:spPr>
          <a:xfrm>
            <a:off x="381000" y="9178990"/>
            <a:ext cx="3254127" cy="768220"/>
          </a:xfrm>
          <a:prstGeom prst="rect">
            <a:avLst/>
          </a:prstGeom>
        </p:spPr>
      </p:pic>
    </p:spTree>
    <p:extLst>
      <p:ext uri="{BB962C8B-B14F-4D97-AF65-F5344CB8AC3E}">
        <p14:creationId xmlns:p14="http://schemas.microsoft.com/office/powerpoint/2010/main" val="31435014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918F"/>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5D8743-74B1-503B-B6EF-243B618D76C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2657" y="0"/>
            <a:ext cx="9685859" cy="10287000"/>
          </a:xfrm>
          <a:prstGeom prst="rect">
            <a:avLst/>
          </a:prstGeom>
        </p:spPr>
      </p:pic>
      <p:sp>
        <p:nvSpPr>
          <p:cNvPr id="7" name="Title 1">
            <a:extLst>
              <a:ext uri="{FF2B5EF4-FFF2-40B4-BE49-F238E27FC236}">
                <a16:creationId xmlns:a16="http://schemas.microsoft.com/office/drawing/2014/main" id="{FE951619-24C5-4693-8E5E-89FA5F4F2512}"/>
              </a:ext>
            </a:extLst>
          </p:cNvPr>
          <p:cNvSpPr txBox="1">
            <a:spLocks noGrp="1"/>
          </p:cNvSpPr>
          <p:nvPr>
            <p:ph type="title" idx="4294967295"/>
          </p:nvPr>
        </p:nvSpPr>
        <p:spPr>
          <a:xfrm>
            <a:off x="9815168" y="2559050"/>
            <a:ext cx="7140178" cy="1371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0" normalizeH="0" baseline="0" noProof="0" dirty="0">
                <a:ln>
                  <a:noFill/>
                </a:ln>
                <a:solidFill>
                  <a:schemeClr val="bg1"/>
                </a:solidFill>
                <a:effectLst/>
                <a:uLnTx/>
                <a:uFillTx/>
                <a:latin typeface="Montserrat Classic" panose="020B0604020202020204" charset="0"/>
                <a:ea typeface="+mj-ea"/>
                <a:cs typeface="Segoe UI" panose="020B0502040204020203" pitchFamily="34" charset="0"/>
              </a:rPr>
              <a:t>Setup Online Access</a:t>
            </a:r>
          </a:p>
        </p:txBody>
      </p:sp>
      <p:grpSp>
        <p:nvGrpSpPr>
          <p:cNvPr id="8" name="Group 41">
            <a:extLst>
              <a:ext uri="{FF2B5EF4-FFF2-40B4-BE49-F238E27FC236}">
                <a16:creationId xmlns:a16="http://schemas.microsoft.com/office/drawing/2014/main" id="{62863696-D409-476D-913E-77C69E99C4E9}"/>
              </a:ext>
              <a:ext uri="{C183D7F6-B498-43B3-948B-1728B52AA6E4}">
                <adec:decorative xmlns:adec="http://schemas.microsoft.com/office/drawing/2017/decorative" val="1"/>
              </a:ext>
            </a:extLst>
          </p:cNvPr>
          <p:cNvGrpSpPr/>
          <p:nvPr/>
        </p:nvGrpSpPr>
        <p:grpSpPr>
          <a:xfrm flipH="1">
            <a:off x="9774504" y="8049045"/>
            <a:ext cx="8513496" cy="2257005"/>
            <a:chOff x="0" y="0"/>
            <a:chExt cx="10927953" cy="3335302"/>
          </a:xfrm>
        </p:grpSpPr>
        <p:sp>
          <p:nvSpPr>
            <p:cNvPr id="9" name="Freeform 42">
              <a:extLst>
                <a:ext uri="{FF2B5EF4-FFF2-40B4-BE49-F238E27FC236}">
                  <a16:creationId xmlns:a16="http://schemas.microsoft.com/office/drawing/2014/main" id="{DF4048EB-844B-4254-A57C-20ACE58CF9E5}"/>
                </a:ext>
              </a:extLst>
            </p:cNvPr>
            <p:cNvSpPr/>
            <p:nvPr/>
          </p:nvSpPr>
          <p:spPr>
            <a:xfrm>
              <a:off x="0" y="0"/>
              <a:ext cx="10927953" cy="3335302"/>
            </a:xfrm>
            <a:custGeom>
              <a:avLst/>
              <a:gdLst/>
              <a:ahLst/>
              <a:cxnLst/>
              <a:rect l="l" t="t" r="r" b="b"/>
              <a:pathLst>
                <a:path w="10927953" h="3335302">
                  <a:moveTo>
                    <a:pt x="10927953" y="3335302"/>
                  </a:moveTo>
                  <a:lnTo>
                    <a:pt x="0" y="3335302"/>
                  </a:lnTo>
                  <a:lnTo>
                    <a:pt x="0" y="0"/>
                  </a:lnTo>
                  <a:lnTo>
                    <a:pt x="10927953" y="3335302"/>
                  </a:lnTo>
                  <a:close/>
                </a:path>
              </a:pathLst>
            </a:custGeom>
            <a:solidFill>
              <a:srgbClr val="FFFFFF"/>
            </a:solidFill>
          </p:spPr>
          <p:txBody>
            <a:bodyPr/>
            <a:lstStyle/>
            <a:p>
              <a:endParaRPr lang="en-US"/>
            </a:p>
          </p:txBody>
        </p:sp>
      </p:grpSp>
      <p:pic>
        <p:nvPicPr>
          <p:cNvPr id="10" name="Picture 43">
            <a:extLst>
              <a:ext uri="{FF2B5EF4-FFF2-40B4-BE49-F238E27FC236}">
                <a16:creationId xmlns:a16="http://schemas.microsoft.com/office/drawing/2014/main" id="{86090E0C-6024-476B-B52B-63FF23654F85}"/>
              </a:ext>
              <a:ext uri="{C183D7F6-B498-43B3-948B-1728B52AA6E4}">
                <adec:decorative xmlns:adec="http://schemas.microsoft.com/office/drawing/2017/decorative" val="1"/>
              </a:ext>
            </a:extLst>
          </p:cNvPr>
          <p:cNvPicPr>
            <a:picLocks noChangeAspect="1"/>
          </p:cNvPicPr>
          <p:nvPr/>
        </p:nvPicPr>
        <p:blipFill>
          <a:blip r:embed="rId4"/>
          <a:srcRect/>
          <a:stretch>
            <a:fillRect/>
          </a:stretch>
        </p:blipFill>
        <p:spPr>
          <a:xfrm>
            <a:off x="14347214" y="9177547"/>
            <a:ext cx="3254127" cy="768220"/>
          </a:xfrm>
          <a:prstGeom prst="rect">
            <a:avLst/>
          </a:prstGeom>
        </p:spPr>
      </p:pic>
      <p:sp>
        <p:nvSpPr>
          <p:cNvPr id="12" name="Arrow: Down 11">
            <a:extLst>
              <a:ext uri="{FF2B5EF4-FFF2-40B4-BE49-F238E27FC236}">
                <a16:creationId xmlns:a16="http://schemas.microsoft.com/office/drawing/2014/main" id="{EAF73FEE-D6C2-480D-AC3A-76D56CCE7D10}"/>
              </a:ext>
              <a:ext uri="{C183D7F6-B498-43B3-948B-1728B52AA6E4}">
                <adec:decorative xmlns:adec="http://schemas.microsoft.com/office/drawing/2017/decorative" val="1"/>
              </a:ext>
            </a:extLst>
          </p:cNvPr>
          <p:cNvSpPr/>
          <p:nvPr/>
        </p:nvSpPr>
        <p:spPr>
          <a:xfrm rot="3154123">
            <a:off x="8694906" y="3571891"/>
            <a:ext cx="1097523" cy="2279464"/>
          </a:xfrm>
          <a:prstGeom prst="downArrow">
            <a:avLst>
              <a:gd name="adj1" fmla="val 40048"/>
              <a:gd name="adj2" fmla="val 50000"/>
            </a:avLst>
          </a:prstGeom>
          <a:solidFill>
            <a:srgbClr val="00918F"/>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700" dirty="0">
              <a:solidFill>
                <a:schemeClr val="tx1"/>
              </a:solidFill>
            </a:endParaRPr>
          </a:p>
        </p:txBody>
      </p:sp>
    </p:spTree>
    <p:extLst>
      <p:ext uri="{BB962C8B-B14F-4D97-AF65-F5344CB8AC3E}">
        <p14:creationId xmlns:p14="http://schemas.microsoft.com/office/powerpoint/2010/main" val="1383739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noGrp="1"/>
          </p:cNvSpPr>
          <p:nvPr>
            <p:ph type="title" idx="4294967295"/>
          </p:nvPr>
        </p:nvSpPr>
        <p:spPr bwMode="auto">
          <a:xfrm>
            <a:off x="5638802" y="1230436"/>
            <a:ext cx="9829798" cy="1371600"/>
          </a:xfrm>
          <a:prstGeom prst="rect">
            <a:avLst/>
          </a:prstGeom>
          <a:noFill/>
          <a:ln w="9525">
            <a:noFill/>
            <a:prstDash/>
            <a:miter lim="800000"/>
            <a:headEnd/>
            <a:tailEnd/>
          </a:ln>
          <a:effectLst/>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lvl1pPr algn="l" rtl="0" eaLnBrk="0" fontAlgn="base" hangingPunct="0">
              <a:spcBef>
                <a:spcPct val="0"/>
              </a:spcBef>
              <a:spcAft>
                <a:spcPct val="0"/>
              </a:spcAft>
              <a:defRPr sz="3200">
                <a:solidFill>
                  <a:srgbClr val="79551B"/>
                </a:solidFill>
                <a:latin typeface="+mj-lt"/>
                <a:ea typeface="+mj-ea"/>
                <a:cs typeface="+mj-cs"/>
              </a:defRPr>
            </a:lvl1pPr>
            <a:lvl2pPr algn="l" rtl="0" eaLnBrk="0" fontAlgn="base" hangingPunct="0">
              <a:spcBef>
                <a:spcPct val="0"/>
              </a:spcBef>
              <a:spcAft>
                <a:spcPct val="0"/>
              </a:spcAft>
              <a:defRPr sz="3200">
                <a:solidFill>
                  <a:srgbClr val="79551B"/>
                </a:solidFill>
                <a:latin typeface="Palatino Linotype" pitchFamily="18" charset="0"/>
              </a:defRPr>
            </a:lvl2pPr>
            <a:lvl3pPr algn="l" rtl="0" eaLnBrk="0" fontAlgn="base" hangingPunct="0">
              <a:spcBef>
                <a:spcPct val="0"/>
              </a:spcBef>
              <a:spcAft>
                <a:spcPct val="0"/>
              </a:spcAft>
              <a:defRPr sz="3200">
                <a:solidFill>
                  <a:srgbClr val="79551B"/>
                </a:solidFill>
                <a:latin typeface="Palatino Linotype" pitchFamily="18" charset="0"/>
              </a:defRPr>
            </a:lvl3pPr>
            <a:lvl4pPr algn="l" rtl="0" eaLnBrk="0" fontAlgn="base" hangingPunct="0">
              <a:spcBef>
                <a:spcPct val="0"/>
              </a:spcBef>
              <a:spcAft>
                <a:spcPct val="0"/>
              </a:spcAft>
              <a:defRPr sz="3200">
                <a:solidFill>
                  <a:srgbClr val="79551B"/>
                </a:solidFill>
                <a:latin typeface="Palatino Linotype" pitchFamily="18" charset="0"/>
              </a:defRPr>
            </a:lvl4pPr>
            <a:lvl5pPr algn="l" rtl="0" eaLnBrk="0" fontAlgn="base" hangingPunct="0">
              <a:spcBef>
                <a:spcPct val="0"/>
              </a:spcBef>
              <a:spcAft>
                <a:spcPct val="0"/>
              </a:spcAft>
              <a:defRPr sz="3200">
                <a:solidFill>
                  <a:srgbClr val="79551B"/>
                </a:solidFill>
                <a:latin typeface="Palatino Linotype" pitchFamily="18" charset="0"/>
              </a:defRPr>
            </a:lvl5pPr>
            <a:lvl6pPr marL="457200" algn="l" rtl="0" fontAlgn="base">
              <a:spcBef>
                <a:spcPct val="0"/>
              </a:spcBef>
              <a:spcAft>
                <a:spcPct val="0"/>
              </a:spcAft>
              <a:defRPr sz="3200">
                <a:solidFill>
                  <a:srgbClr val="79551B"/>
                </a:solidFill>
                <a:latin typeface="Palatino Linotype" pitchFamily="18" charset="0"/>
              </a:defRPr>
            </a:lvl6pPr>
            <a:lvl7pPr marL="914400" algn="l" rtl="0" fontAlgn="base">
              <a:spcBef>
                <a:spcPct val="0"/>
              </a:spcBef>
              <a:spcAft>
                <a:spcPct val="0"/>
              </a:spcAft>
              <a:defRPr sz="3200">
                <a:solidFill>
                  <a:srgbClr val="79551B"/>
                </a:solidFill>
                <a:latin typeface="Palatino Linotype" pitchFamily="18" charset="0"/>
              </a:defRPr>
            </a:lvl7pPr>
            <a:lvl8pPr marL="1371600" algn="l" rtl="0" fontAlgn="base">
              <a:spcBef>
                <a:spcPct val="0"/>
              </a:spcBef>
              <a:spcAft>
                <a:spcPct val="0"/>
              </a:spcAft>
              <a:defRPr sz="3200">
                <a:solidFill>
                  <a:srgbClr val="79551B"/>
                </a:solidFill>
                <a:latin typeface="Palatino Linotype" pitchFamily="18" charset="0"/>
              </a:defRPr>
            </a:lvl8pPr>
            <a:lvl9pPr marL="1828800" algn="l" rtl="0" fontAlgn="base">
              <a:spcBef>
                <a:spcPct val="0"/>
              </a:spcBef>
              <a:spcAft>
                <a:spcPct val="0"/>
              </a:spcAft>
              <a:defRPr sz="3200">
                <a:solidFill>
                  <a:srgbClr val="79551B"/>
                </a:solidFill>
                <a:latin typeface="Palatino Linotype"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6400" b="1" i="0" u="none" strike="noStrike" kern="1200" cap="none" spc="0" normalizeH="0" baseline="0" noProof="0" dirty="0">
                <a:ln>
                  <a:noFill/>
                </a:ln>
                <a:solidFill>
                  <a:srgbClr val="00918F"/>
                </a:solidFill>
                <a:effectLst/>
                <a:uLnTx/>
                <a:uFillTx/>
                <a:latin typeface="Segoe UI" panose="020B0502040204020203" pitchFamily="34" charset="0"/>
                <a:ea typeface="+mn-ea"/>
                <a:cs typeface="Segoe UI" panose="020B0502040204020203" pitchFamily="34" charset="0"/>
              </a:rPr>
              <a:t>TAP Access Management</a:t>
            </a:r>
          </a:p>
        </p:txBody>
      </p:sp>
      <p:sp>
        <p:nvSpPr>
          <p:cNvPr id="3" name="Content Placeholder 2"/>
          <p:cNvSpPr>
            <a:spLocks noGrp="1"/>
          </p:cNvSpPr>
          <p:nvPr>
            <p:ph idx="1"/>
          </p:nvPr>
        </p:nvSpPr>
        <p:spPr>
          <a:xfrm>
            <a:off x="4895851" y="2752149"/>
            <a:ext cx="11315700" cy="5586413"/>
          </a:xfrm>
        </p:spPr>
        <p:txBody>
          <a:bodyPr vert="horz" lIns="137160" tIns="68580" rIns="137160" bIns="68580" rtlCol="0" anchor="t">
            <a:normAutofit lnSpcReduction="10000"/>
          </a:bodyPr>
          <a:lstStyle/>
          <a:p>
            <a:r>
              <a:rPr lang="en-US" sz="3600" dirty="0">
                <a:solidFill>
                  <a:srgbClr val="19273D"/>
                </a:solidFill>
                <a:latin typeface="Segoe UI" panose="020B0502040204020203" pitchFamily="34" charset="0"/>
                <a:cs typeface="Segoe UI" panose="020B0502040204020203" pitchFamily="34" charset="0"/>
              </a:rPr>
              <a:t>Administrator</a:t>
            </a:r>
          </a:p>
          <a:p>
            <a:pPr lvl="1">
              <a:buFont typeface="Arial" panose="020B0604020202020204" pitchFamily="34" charset="0"/>
              <a:buChar char="•"/>
            </a:pPr>
            <a:r>
              <a:rPr lang="en-US" sz="3200" dirty="0">
                <a:solidFill>
                  <a:srgbClr val="19273D"/>
                </a:solidFill>
                <a:latin typeface="Segoe UI" panose="020B0502040204020203" pitchFamily="34" charset="0"/>
                <a:cs typeface="Segoe UI" panose="020B0502040204020203" pitchFamily="34" charset="0"/>
              </a:rPr>
              <a:t>Customer level master login that can control other non-administrator logins from their TAP profile.</a:t>
            </a:r>
          </a:p>
          <a:p>
            <a:pPr lvl="1">
              <a:buFont typeface="Arial" panose="020B0604020202020204" pitchFamily="34" charset="0"/>
              <a:buChar char="•"/>
            </a:pPr>
            <a:endParaRPr lang="en-US" sz="3200" dirty="0">
              <a:solidFill>
                <a:srgbClr val="19273D"/>
              </a:solidFill>
              <a:latin typeface="Segoe UI" panose="020B0502040204020203" pitchFamily="34" charset="0"/>
              <a:cs typeface="Segoe UI" panose="020B0502040204020203" pitchFamily="34" charset="0"/>
            </a:endParaRPr>
          </a:p>
          <a:p>
            <a:r>
              <a:rPr lang="en-US" sz="3600" dirty="0">
                <a:solidFill>
                  <a:srgbClr val="19273D"/>
                </a:solidFill>
                <a:latin typeface="Segoe UI" panose="020B0502040204020203" pitchFamily="34" charset="0"/>
                <a:cs typeface="Segoe UI" panose="020B0502040204020203" pitchFamily="34" charset="0"/>
              </a:rPr>
              <a:t>Account Manager</a:t>
            </a:r>
          </a:p>
          <a:p>
            <a:pPr lvl="1">
              <a:buFont typeface="Arial" panose="020B0604020202020204" pitchFamily="34" charset="0"/>
              <a:buChar char="•"/>
            </a:pPr>
            <a:r>
              <a:rPr lang="en-US" sz="3200" dirty="0">
                <a:solidFill>
                  <a:srgbClr val="19273D"/>
                </a:solidFill>
                <a:latin typeface="Segoe UI" panose="020B0502040204020203" pitchFamily="34" charset="0"/>
                <a:cs typeface="Segoe UI" panose="020B0502040204020203" pitchFamily="34" charset="0"/>
              </a:rPr>
              <a:t>Full authority over the specified tax account.</a:t>
            </a:r>
          </a:p>
          <a:p>
            <a:pPr lvl="1">
              <a:buFont typeface="Arial" panose="020B0604020202020204" pitchFamily="34" charset="0"/>
              <a:buChar char="•"/>
            </a:pPr>
            <a:endParaRPr lang="en-US" sz="3200" dirty="0">
              <a:solidFill>
                <a:srgbClr val="19273D"/>
              </a:solidFill>
              <a:latin typeface="Segoe UI" panose="020B0502040204020203" pitchFamily="34" charset="0"/>
              <a:cs typeface="Segoe UI" panose="020B0502040204020203" pitchFamily="34" charset="0"/>
            </a:endParaRPr>
          </a:p>
          <a:p>
            <a:r>
              <a:rPr lang="en-US" sz="3600" dirty="0">
                <a:solidFill>
                  <a:srgbClr val="19273D"/>
                </a:solidFill>
                <a:latin typeface="Segoe UI" panose="020B0502040204020203" pitchFamily="34" charset="0"/>
                <a:cs typeface="Segoe UI" panose="020B0502040204020203" pitchFamily="34" charset="0"/>
              </a:rPr>
              <a:t>Limited</a:t>
            </a:r>
          </a:p>
          <a:p>
            <a:pPr lvl="1">
              <a:buFont typeface="Arial" panose="020B0604020202020204" pitchFamily="34" charset="0"/>
              <a:buChar char="•"/>
            </a:pPr>
            <a:r>
              <a:rPr lang="en-US" sz="3200" dirty="0">
                <a:solidFill>
                  <a:srgbClr val="19273D"/>
                </a:solidFill>
                <a:latin typeface="Segoe UI" panose="020B0502040204020203" pitchFamily="34" charset="0"/>
                <a:cs typeface="Segoe UI" panose="020B0502040204020203" pitchFamily="34" charset="0"/>
              </a:rPr>
              <a:t>Access to file returns and make payments but will not see balances owed, returns due, or account correspondence.</a:t>
            </a:r>
          </a:p>
        </p:txBody>
      </p:sp>
      <p:grpSp>
        <p:nvGrpSpPr>
          <p:cNvPr id="5" name="Group 3">
            <a:extLst>
              <a:ext uri="{FF2B5EF4-FFF2-40B4-BE49-F238E27FC236}">
                <a16:creationId xmlns:a16="http://schemas.microsoft.com/office/drawing/2014/main" id="{204D9F3C-247C-4664-B3FF-639971FF82A3}"/>
              </a:ext>
              <a:ext uri="{C183D7F6-B498-43B3-948B-1728B52AA6E4}">
                <adec:decorative xmlns:adec="http://schemas.microsoft.com/office/drawing/2017/decorative" val="1"/>
              </a:ext>
            </a:extLst>
          </p:cNvPr>
          <p:cNvGrpSpPr>
            <a:grpSpLocks noChangeAspect="1"/>
          </p:cNvGrpSpPr>
          <p:nvPr/>
        </p:nvGrpSpPr>
        <p:grpSpPr>
          <a:xfrm flipH="1">
            <a:off x="0" y="-34008"/>
            <a:ext cx="6934200" cy="3900488"/>
            <a:chOff x="0" y="0"/>
            <a:chExt cx="6089457" cy="3425320"/>
          </a:xfrm>
        </p:grpSpPr>
        <p:sp>
          <p:nvSpPr>
            <p:cNvPr id="6" name="Freeform 4">
              <a:extLst>
                <a:ext uri="{FF2B5EF4-FFF2-40B4-BE49-F238E27FC236}">
                  <a16:creationId xmlns:a16="http://schemas.microsoft.com/office/drawing/2014/main" id="{8FB80DE4-3F4A-4CFA-A3CD-11E2E2D15927}"/>
                </a:ext>
              </a:extLst>
            </p:cNvPr>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solidFill>
              <a:srgbClr val="539BE0">
                <a:alpha val="89804"/>
              </a:srgbClr>
            </a:solidFill>
          </p:spPr>
          <p:txBody>
            <a:bodyPr/>
            <a:lstStyle/>
            <a:p>
              <a:endParaRPr lang="en-US"/>
            </a:p>
          </p:txBody>
        </p:sp>
        <p:sp>
          <p:nvSpPr>
            <p:cNvPr id="8" name="Freeform 5">
              <a:extLst>
                <a:ext uri="{FF2B5EF4-FFF2-40B4-BE49-F238E27FC236}">
                  <a16:creationId xmlns:a16="http://schemas.microsoft.com/office/drawing/2014/main" id="{13DA2EE6-98B2-420D-B4D7-7446223DA861}"/>
                </a:ext>
              </a:extLst>
            </p:cNvPr>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blipFill>
              <a:blip r:embed="rId3">
                <a:alphaModFix amt="90000"/>
              </a:blip>
              <a:stretch>
                <a:fillRect b="-26999"/>
              </a:stretch>
            </a:blipFill>
          </p:spPr>
          <p:txBody>
            <a:bodyPr/>
            <a:lstStyle/>
            <a:p>
              <a:endParaRPr lang="en-US"/>
            </a:p>
          </p:txBody>
        </p:sp>
      </p:grpSp>
      <p:grpSp>
        <p:nvGrpSpPr>
          <p:cNvPr id="9" name="Group 6">
            <a:extLst>
              <a:ext uri="{FF2B5EF4-FFF2-40B4-BE49-F238E27FC236}">
                <a16:creationId xmlns:a16="http://schemas.microsoft.com/office/drawing/2014/main" id="{216B026C-7446-460F-A386-FDC5589713B6}"/>
              </a:ext>
              <a:ext uri="{C183D7F6-B498-43B3-948B-1728B52AA6E4}">
                <adec:decorative xmlns:adec="http://schemas.microsoft.com/office/drawing/2017/decorative" val="1"/>
              </a:ext>
            </a:extLst>
          </p:cNvPr>
          <p:cNvGrpSpPr/>
          <p:nvPr/>
        </p:nvGrpSpPr>
        <p:grpSpPr>
          <a:xfrm rot="3633121" flipH="1">
            <a:off x="353192" y="-4444535"/>
            <a:ext cx="3531998" cy="10254993"/>
            <a:chOff x="0" y="0"/>
            <a:chExt cx="6655085" cy="16207556"/>
          </a:xfrm>
        </p:grpSpPr>
        <p:sp>
          <p:nvSpPr>
            <p:cNvPr id="10" name="Freeform 7">
              <a:extLst>
                <a:ext uri="{FF2B5EF4-FFF2-40B4-BE49-F238E27FC236}">
                  <a16:creationId xmlns:a16="http://schemas.microsoft.com/office/drawing/2014/main" id="{13877B02-F6F3-41FB-94E1-F8B604081DB7}"/>
                </a:ext>
              </a:extLst>
            </p:cNvPr>
            <p:cNvSpPr/>
            <p:nvPr/>
          </p:nvSpPr>
          <p:spPr>
            <a:xfrm>
              <a:off x="0" y="0"/>
              <a:ext cx="6655084" cy="16207556"/>
            </a:xfrm>
            <a:custGeom>
              <a:avLst/>
              <a:gdLst/>
              <a:ahLst/>
              <a:cxnLst/>
              <a:rect l="l" t="t" r="r" b="b"/>
              <a:pathLst>
                <a:path w="6655084" h="16207556">
                  <a:moveTo>
                    <a:pt x="1324610" y="0"/>
                  </a:moveTo>
                  <a:lnTo>
                    <a:pt x="0" y="0"/>
                  </a:lnTo>
                  <a:lnTo>
                    <a:pt x="0" y="14882946"/>
                  </a:lnTo>
                  <a:lnTo>
                    <a:pt x="1324610" y="16207556"/>
                  </a:lnTo>
                  <a:lnTo>
                    <a:pt x="6655084" y="16207556"/>
                  </a:lnTo>
                  <a:lnTo>
                    <a:pt x="6655084" y="0"/>
                  </a:lnTo>
                  <a:lnTo>
                    <a:pt x="1324610" y="0"/>
                  </a:lnTo>
                  <a:lnTo>
                    <a:pt x="1324610" y="0"/>
                  </a:lnTo>
                  <a:close/>
                </a:path>
              </a:pathLst>
            </a:custGeom>
            <a:solidFill>
              <a:srgbClr val="00918F">
                <a:alpha val="64706"/>
              </a:srgbClr>
            </a:solidFill>
          </p:spPr>
          <p:txBody>
            <a:bodyPr/>
            <a:lstStyle/>
            <a:p>
              <a:endParaRPr lang="en-US"/>
            </a:p>
          </p:txBody>
        </p:sp>
      </p:grpSp>
      <p:pic>
        <p:nvPicPr>
          <p:cNvPr id="11" name="Picture 2">
            <a:extLst>
              <a:ext uri="{FF2B5EF4-FFF2-40B4-BE49-F238E27FC236}">
                <a16:creationId xmlns:a16="http://schemas.microsoft.com/office/drawing/2014/main" id="{4192C828-0162-490A-AB8D-2B8165FDBA33}"/>
              </a:ext>
              <a:ext uri="{C183D7F6-B498-43B3-948B-1728B52AA6E4}">
                <adec:decorative xmlns:adec="http://schemas.microsoft.com/office/drawing/2017/decorative" val="1"/>
              </a:ext>
            </a:extLst>
          </p:cNvPr>
          <p:cNvPicPr>
            <a:picLocks noChangeAspect="1"/>
          </p:cNvPicPr>
          <p:nvPr/>
        </p:nvPicPr>
        <p:blipFill>
          <a:blip r:embed="rId4"/>
          <a:srcRect/>
          <a:stretch>
            <a:fillRect/>
          </a:stretch>
        </p:blipFill>
        <p:spPr>
          <a:xfrm>
            <a:off x="460994" y="8819503"/>
            <a:ext cx="4570826" cy="1079061"/>
          </a:xfrm>
          <a:prstGeom prst="rect">
            <a:avLst/>
          </a:prstGeom>
        </p:spPr>
      </p:pic>
    </p:spTree>
    <p:extLst>
      <p:ext uri="{BB962C8B-B14F-4D97-AF65-F5344CB8AC3E}">
        <p14:creationId xmlns:p14="http://schemas.microsoft.com/office/powerpoint/2010/main" val="1237363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ECEFC9C3-9BBC-4F3F-9155-87D8FCBDC7B4}"/>
              </a:ext>
            </a:extLst>
          </p:cNvPr>
          <p:cNvSpPr>
            <a:spLocks noGrp="1" noChangeArrowheads="1"/>
          </p:cNvSpPr>
          <p:nvPr>
            <p:ph type="title" idx="4294967295"/>
          </p:nvPr>
        </p:nvSpPr>
        <p:spPr bwMode="auto">
          <a:xfrm>
            <a:off x="1287378" y="800100"/>
            <a:ext cx="13419221" cy="914400"/>
          </a:xfrm>
          <a:prstGeom prst="rect">
            <a:avLst/>
          </a:prstGeom>
          <a:solidFill>
            <a:schemeClr val="bg1"/>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400" b="1" i="0" u="none" strike="noStrike" kern="1200" cap="none" spc="0" normalizeH="0" baseline="0" noProof="0" dirty="0">
                <a:ln>
                  <a:noFill/>
                </a:ln>
                <a:solidFill>
                  <a:srgbClr val="00918E"/>
                </a:solidFill>
                <a:effectLst/>
                <a:uLnTx/>
                <a:uFillTx/>
                <a:latin typeface="Montserrat Classic" panose="020B0604020202020204" charset="0"/>
                <a:ea typeface="+mj-ea"/>
                <a:cs typeface="Segoe UI" panose="020B0502040204020203" pitchFamily="34" charset="0"/>
              </a:rPr>
              <a:t>Setup Online Access to a Business Tax Account</a:t>
            </a:r>
          </a:p>
        </p:txBody>
      </p:sp>
      <p:sp>
        <p:nvSpPr>
          <p:cNvPr id="3" name="Content Placeholder 2"/>
          <p:cNvSpPr>
            <a:spLocks noGrp="1"/>
          </p:cNvSpPr>
          <p:nvPr>
            <p:ph idx="1"/>
          </p:nvPr>
        </p:nvSpPr>
        <p:spPr>
          <a:xfrm>
            <a:off x="1287379" y="2916655"/>
            <a:ext cx="14409822" cy="5358377"/>
          </a:xfrm>
        </p:spPr>
        <p:txBody>
          <a:bodyPr>
            <a:normAutofit fontScale="92500" lnSpcReduction="10000"/>
          </a:bodyPr>
          <a:lstStyle/>
          <a:p>
            <a:pPr marL="0" indent="0">
              <a:buNone/>
            </a:pPr>
            <a:r>
              <a:rPr lang="en-US" sz="3600" dirty="0">
                <a:solidFill>
                  <a:srgbClr val="19273D"/>
                </a:solidFill>
                <a:latin typeface="Segoe UI" panose="020B0502040204020203" pitchFamily="34" charset="0"/>
                <a:ea typeface="+mj-ea"/>
                <a:cs typeface="Segoe UI" panose="020B0502040204020203" pitchFamily="34" charset="0"/>
              </a:rPr>
              <a:t>Required information</a:t>
            </a:r>
          </a:p>
          <a:p>
            <a:pPr lvl="1">
              <a:buFont typeface="Arial" panose="020B0604020202020204" pitchFamily="34" charset="0"/>
              <a:buChar char="•"/>
            </a:pPr>
            <a:r>
              <a:rPr lang="en-US" sz="3600" dirty="0">
                <a:solidFill>
                  <a:srgbClr val="19273D"/>
                </a:solidFill>
                <a:latin typeface="Segoe UI" panose="020B0502040204020203" pitchFamily="34" charset="0"/>
                <a:ea typeface="+mj-ea"/>
                <a:cs typeface="Segoe UI" panose="020B0502040204020203" pitchFamily="34" charset="0"/>
              </a:rPr>
              <a:t>13-digit Account ID assigned by the Department</a:t>
            </a:r>
          </a:p>
          <a:p>
            <a:pPr lvl="1">
              <a:buFont typeface="Arial" panose="020B0604020202020204" pitchFamily="34" charset="0"/>
              <a:buChar char="•"/>
            </a:pPr>
            <a:r>
              <a:rPr lang="en-US" sz="3600" dirty="0">
                <a:solidFill>
                  <a:srgbClr val="19273D"/>
                </a:solidFill>
                <a:latin typeface="Segoe UI" panose="020B0502040204020203" pitchFamily="34" charset="0"/>
                <a:ea typeface="+mj-ea"/>
                <a:cs typeface="Segoe UI" panose="020B0502040204020203" pitchFamily="34" charset="0"/>
              </a:rPr>
              <a:t>FEIN (Federal Employer Identification Number)</a:t>
            </a:r>
          </a:p>
          <a:p>
            <a:pPr lvl="1">
              <a:buFont typeface="Arial" panose="020B0604020202020204" pitchFamily="34" charset="0"/>
              <a:buChar char="•"/>
            </a:pPr>
            <a:r>
              <a:rPr lang="en-US" sz="3600" dirty="0">
                <a:solidFill>
                  <a:srgbClr val="19273D"/>
                </a:solidFill>
                <a:latin typeface="Segoe UI" panose="020B0502040204020203" pitchFamily="34" charset="0"/>
                <a:ea typeface="+mj-ea"/>
                <a:cs typeface="Segoe UI" panose="020B0502040204020203" pitchFamily="34" charset="0"/>
              </a:rPr>
              <a:t>ZIP Code associated with the account</a:t>
            </a:r>
          </a:p>
          <a:p>
            <a:pPr lvl="1">
              <a:buFont typeface="Arial" panose="020B0604020202020204" pitchFamily="34" charset="0"/>
              <a:buChar char="•"/>
            </a:pPr>
            <a:r>
              <a:rPr lang="en-US" sz="3600" dirty="0">
                <a:solidFill>
                  <a:srgbClr val="19273D"/>
                </a:solidFill>
                <a:latin typeface="Segoe UI" panose="020B0502040204020203" pitchFamily="34" charset="0"/>
                <a:ea typeface="+mj-ea"/>
                <a:cs typeface="Segoe UI" panose="020B0502040204020203" pitchFamily="34" charset="0"/>
              </a:rPr>
              <a:t>A letter received from the Department within the last year</a:t>
            </a:r>
          </a:p>
          <a:p>
            <a:pPr marL="1943100" lvl="2" indent="-571500"/>
            <a:r>
              <a:rPr lang="en-US" sz="3000" dirty="0">
                <a:solidFill>
                  <a:srgbClr val="19273D"/>
                </a:solidFill>
                <a:latin typeface="Segoe UI" panose="020B0502040204020203" pitchFamily="34" charset="0"/>
                <a:ea typeface="+mj-ea"/>
                <a:cs typeface="Segoe UI" panose="020B0502040204020203" pitchFamily="34" charset="0"/>
              </a:rPr>
              <a:t>If you don’t have a letter, you can request one. You will be granted limited access until you receive and enter a valid letter ID.</a:t>
            </a:r>
          </a:p>
          <a:p>
            <a:pPr marL="1943100" lvl="2" indent="-571500"/>
            <a:endParaRPr lang="en-US" sz="3000" dirty="0">
              <a:solidFill>
                <a:srgbClr val="19273D"/>
              </a:solidFill>
              <a:latin typeface="Segoe UI" panose="020B0502040204020203" pitchFamily="34" charset="0"/>
              <a:ea typeface="+mj-ea"/>
              <a:cs typeface="Segoe UI" panose="020B0502040204020203" pitchFamily="34" charset="0"/>
            </a:endParaRPr>
          </a:p>
          <a:p>
            <a:pPr marL="0" indent="0">
              <a:buNone/>
            </a:pPr>
            <a:r>
              <a:rPr lang="en-US" sz="3600" dirty="0">
                <a:solidFill>
                  <a:srgbClr val="19273D"/>
                </a:solidFill>
                <a:latin typeface="Segoe UI" panose="020B0502040204020203" pitchFamily="34" charset="0"/>
                <a:ea typeface="+mj-ea"/>
                <a:cs typeface="Segoe UI" panose="020B0502040204020203" pitchFamily="34" charset="0"/>
              </a:rPr>
              <a:t>You will receive an authentication code within minutes.</a:t>
            </a:r>
          </a:p>
          <a:p>
            <a:pPr lvl="1">
              <a:buFont typeface="Arial" panose="020B0604020202020204" pitchFamily="34" charset="0"/>
              <a:buChar char="•"/>
            </a:pPr>
            <a:r>
              <a:rPr lang="en-US" sz="3600" dirty="0">
                <a:solidFill>
                  <a:srgbClr val="19273D"/>
                </a:solidFill>
                <a:latin typeface="Segoe UI" panose="020B0502040204020203" pitchFamily="34" charset="0"/>
                <a:ea typeface="+mj-ea"/>
                <a:cs typeface="Segoe UI" panose="020B0502040204020203" pitchFamily="34" charset="0"/>
              </a:rPr>
              <a:t>This code is required when you sign in. </a:t>
            </a:r>
          </a:p>
        </p:txBody>
      </p:sp>
      <p:sp>
        <p:nvSpPr>
          <p:cNvPr id="11" name="Rectangle 10">
            <a:extLst>
              <a:ext uri="{FF2B5EF4-FFF2-40B4-BE49-F238E27FC236}">
                <a16:creationId xmlns:a16="http://schemas.microsoft.com/office/drawing/2014/main" id="{5FC18CC4-607E-4109-9002-5538350EA661}"/>
              </a:ext>
              <a:ext uri="{C183D7F6-B498-43B3-948B-1728B52AA6E4}">
                <adec:decorative xmlns:adec="http://schemas.microsoft.com/office/drawing/2017/decorative" val="1"/>
              </a:ext>
            </a:extLst>
          </p:cNvPr>
          <p:cNvSpPr/>
          <p:nvPr/>
        </p:nvSpPr>
        <p:spPr>
          <a:xfrm>
            <a:off x="990600" y="1566111"/>
            <a:ext cx="16002000" cy="8073189"/>
          </a:xfrm>
          <a:prstGeom prst="rect">
            <a:avLst/>
          </a:prstGeom>
          <a:noFill/>
          <a:ln w="28575">
            <a:solidFill>
              <a:srgbClr val="00918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ED797C3-EA63-4D88-8C99-9F2201D3FB72}"/>
              </a:ext>
              <a:ext uri="{C183D7F6-B498-43B3-948B-1728B52AA6E4}">
                <adec:decorative xmlns:adec="http://schemas.microsoft.com/office/drawing/2017/decorative" val="1"/>
              </a:ext>
            </a:extLst>
          </p:cNvPr>
          <p:cNvSpPr/>
          <p:nvPr/>
        </p:nvSpPr>
        <p:spPr>
          <a:xfrm>
            <a:off x="14020800" y="9052470"/>
            <a:ext cx="3812248" cy="8999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43B5172-913C-4134-A2F4-7127A0CCAAA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020800" y="9052470"/>
            <a:ext cx="3812248" cy="899980"/>
          </a:xfrm>
          <a:prstGeom prst="rect">
            <a:avLst/>
          </a:prstGeom>
        </p:spPr>
      </p:pic>
    </p:spTree>
    <p:extLst>
      <p:ext uri="{BB962C8B-B14F-4D97-AF65-F5344CB8AC3E}">
        <p14:creationId xmlns:p14="http://schemas.microsoft.com/office/powerpoint/2010/main" val="3843852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3F76AD4-1986-4A7E-8103-873516DD0D78}"/>
              </a:ext>
              <a:ext uri="{C183D7F6-B498-43B3-948B-1728B52AA6E4}">
                <adec:decorative xmlns:adec="http://schemas.microsoft.com/office/drawing/2017/decorative" val="1"/>
              </a:ext>
            </a:extLst>
          </p:cNvPr>
          <p:cNvSpPr/>
          <p:nvPr/>
        </p:nvSpPr>
        <p:spPr>
          <a:xfrm>
            <a:off x="990600" y="1566111"/>
            <a:ext cx="16002000" cy="8073189"/>
          </a:xfrm>
          <a:prstGeom prst="rect">
            <a:avLst/>
          </a:prstGeom>
          <a:noFill/>
          <a:ln w="28575">
            <a:solidFill>
              <a:srgbClr val="00918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4">
            <a:extLst>
              <a:ext uri="{FF2B5EF4-FFF2-40B4-BE49-F238E27FC236}">
                <a16:creationId xmlns:a16="http://schemas.microsoft.com/office/drawing/2014/main" id="{4C2CE341-278F-4997-85AC-A7264606C2A0}"/>
              </a:ext>
            </a:extLst>
          </p:cNvPr>
          <p:cNvSpPr>
            <a:spLocks noGrp="1" noChangeArrowheads="1"/>
          </p:cNvSpPr>
          <p:nvPr>
            <p:ph type="title" idx="4294967295"/>
          </p:nvPr>
        </p:nvSpPr>
        <p:spPr bwMode="auto">
          <a:xfrm>
            <a:off x="1287378" y="800100"/>
            <a:ext cx="13724021" cy="914400"/>
          </a:xfrm>
          <a:prstGeom prst="rect">
            <a:avLst/>
          </a:prstGeom>
          <a:solidFill>
            <a:schemeClr val="bg1"/>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400" b="1" i="0" u="none" strike="noStrike" kern="1200" cap="none" spc="0" normalizeH="0" baseline="0" noProof="0" dirty="0">
                <a:ln>
                  <a:noFill/>
                </a:ln>
                <a:solidFill>
                  <a:srgbClr val="00918E"/>
                </a:solidFill>
                <a:effectLst/>
                <a:uLnTx/>
                <a:uFillTx/>
                <a:latin typeface="Montserrat Classic" panose="020B0604020202020204" charset="0"/>
                <a:ea typeface="+mj-ea"/>
                <a:cs typeface="Segoe UI" panose="020B0502040204020203" pitchFamily="34" charset="0"/>
              </a:rPr>
              <a:t>Setup Online Access to an Individual Income Tax Account</a:t>
            </a:r>
          </a:p>
        </p:txBody>
      </p:sp>
      <p:sp>
        <p:nvSpPr>
          <p:cNvPr id="3" name="Content Placeholder 2"/>
          <p:cNvSpPr>
            <a:spLocks noGrp="1"/>
          </p:cNvSpPr>
          <p:nvPr>
            <p:ph idx="1"/>
          </p:nvPr>
        </p:nvSpPr>
        <p:spPr>
          <a:xfrm>
            <a:off x="1447800" y="3028949"/>
            <a:ext cx="12039600" cy="5691939"/>
          </a:xfrm>
        </p:spPr>
        <p:txBody>
          <a:bodyPr>
            <a:normAutofit fontScale="92500" lnSpcReduction="20000"/>
          </a:bodyPr>
          <a:lstStyle/>
          <a:p>
            <a:pPr marL="0" indent="0">
              <a:buNone/>
            </a:pPr>
            <a:r>
              <a:rPr lang="en-US" sz="3600" dirty="0">
                <a:solidFill>
                  <a:srgbClr val="19273D"/>
                </a:solidFill>
                <a:latin typeface="Segoe UI" panose="020B0502040204020203" pitchFamily="34" charset="0"/>
                <a:ea typeface="+mj-ea"/>
                <a:cs typeface="Segoe UI" panose="020B0502040204020203" pitchFamily="34" charset="0"/>
              </a:rPr>
              <a:t>The Individual Income Tax Verification now includes additional options!</a:t>
            </a:r>
          </a:p>
          <a:p>
            <a:pPr lvl="1">
              <a:buFont typeface="Arial" panose="020B0604020202020204" pitchFamily="34" charset="0"/>
              <a:buChar char="•"/>
            </a:pPr>
            <a:r>
              <a:rPr lang="en-US" sz="3600" dirty="0">
                <a:solidFill>
                  <a:srgbClr val="19273D"/>
                </a:solidFill>
                <a:latin typeface="Segoe UI" panose="020B0502040204020203" pitchFamily="34" charset="0"/>
                <a:ea typeface="+mj-ea"/>
                <a:cs typeface="Segoe UI" panose="020B0502040204020203" pitchFamily="34" charset="0"/>
              </a:rPr>
              <a:t>Required information</a:t>
            </a:r>
          </a:p>
          <a:p>
            <a:pPr lvl="2"/>
            <a:r>
              <a:rPr lang="en-US" sz="3300" dirty="0">
                <a:solidFill>
                  <a:srgbClr val="19273D"/>
                </a:solidFill>
                <a:latin typeface="Segoe UI" panose="020B0502040204020203" pitchFamily="34" charset="0"/>
                <a:ea typeface="+mj-ea"/>
                <a:cs typeface="Segoe UI" panose="020B0502040204020203" pitchFamily="34" charset="0"/>
              </a:rPr>
              <a:t>The double entry of the social security number.</a:t>
            </a:r>
          </a:p>
          <a:p>
            <a:pPr lvl="2"/>
            <a:r>
              <a:rPr lang="en-US" sz="3300" dirty="0">
                <a:solidFill>
                  <a:srgbClr val="19273D"/>
                </a:solidFill>
                <a:latin typeface="Segoe UI" panose="020B0502040204020203" pitchFamily="34" charset="0"/>
                <a:ea typeface="+mj-ea"/>
                <a:cs typeface="Segoe UI" panose="020B0502040204020203" pitchFamily="34" charset="0"/>
              </a:rPr>
              <a:t>The selection and completion of two of the following from the most recent return:</a:t>
            </a:r>
          </a:p>
          <a:p>
            <a:pPr lvl="3">
              <a:buFont typeface="Arial" panose="020B0604020202020204" pitchFamily="34" charset="0"/>
              <a:buChar char="•"/>
            </a:pPr>
            <a:r>
              <a:rPr lang="en-US" sz="3300" dirty="0">
                <a:solidFill>
                  <a:srgbClr val="19273D"/>
                </a:solidFill>
                <a:latin typeface="Segoe UI" panose="020B0502040204020203" pitchFamily="34" charset="0"/>
                <a:ea typeface="+mj-ea"/>
                <a:cs typeface="Segoe UI" panose="020B0502040204020203" pitchFamily="34" charset="0"/>
              </a:rPr>
              <a:t>Federal Adjusted Gross Income (FAGI) or Total Gross Household Income from 2EC.</a:t>
            </a:r>
          </a:p>
          <a:p>
            <a:pPr lvl="3">
              <a:buFont typeface="Arial" panose="020B0604020202020204" pitchFamily="34" charset="0"/>
              <a:buChar char="•"/>
            </a:pPr>
            <a:r>
              <a:rPr lang="en-US" sz="3300" dirty="0">
                <a:solidFill>
                  <a:srgbClr val="19273D"/>
                </a:solidFill>
                <a:latin typeface="Segoe UI" panose="020B0502040204020203" pitchFamily="34" charset="0"/>
                <a:ea typeface="+mj-ea"/>
                <a:cs typeface="Segoe UI" panose="020B0502040204020203" pitchFamily="34" charset="0"/>
              </a:rPr>
              <a:t>Last name</a:t>
            </a:r>
            <a:endParaRPr lang="en-US" sz="3300" b="1" dirty="0">
              <a:solidFill>
                <a:srgbClr val="00918F"/>
              </a:solidFill>
              <a:latin typeface="Segoe UI" panose="020B0502040204020203" pitchFamily="34" charset="0"/>
              <a:ea typeface="+mj-ea"/>
              <a:cs typeface="Segoe UI" panose="020B0502040204020203" pitchFamily="34" charset="0"/>
            </a:endParaRPr>
          </a:p>
          <a:p>
            <a:pPr lvl="3">
              <a:buFont typeface="Arial" panose="020B0604020202020204" pitchFamily="34" charset="0"/>
              <a:buChar char="•"/>
            </a:pPr>
            <a:r>
              <a:rPr lang="en-US" sz="3300" dirty="0">
                <a:solidFill>
                  <a:srgbClr val="19273D"/>
                </a:solidFill>
                <a:latin typeface="Segoe UI" panose="020B0502040204020203" pitchFamily="34" charset="0"/>
                <a:ea typeface="+mj-ea"/>
                <a:cs typeface="Segoe UI" panose="020B0502040204020203" pitchFamily="34" charset="0"/>
              </a:rPr>
              <a:t>Letter ID from the last 12 months (must be at least 24 hours old)</a:t>
            </a:r>
            <a:endParaRPr lang="en-US" sz="3300" b="1" dirty="0">
              <a:solidFill>
                <a:srgbClr val="00918F"/>
              </a:solidFill>
              <a:latin typeface="Segoe UI" panose="020B0502040204020203" pitchFamily="34" charset="0"/>
              <a:ea typeface="+mj-ea"/>
              <a:cs typeface="Segoe UI" panose="020B0502040204020203" pitchFamily="34" charset="0"/>
            </a:endParaRPr>
          </a:p>
          <a:p>
            <a:pPr lvl="3">
              <a:buFont typeface="Arial" panose="020B0604020202020204" pitchFamily="34" charset="0"/>
              <a:buChar char="•"/>
            </a:pPr>
            <a:r>
              <a:rPr lang="en-US" sz="3300" dirty="0">
                <a:solidFill>
                  <a:srgbClr val="19273D"/>
                </a:solidFill>
                <a:latin typeface="Segoe UI" panose="020B0502040204020203" pitchFamily="34" charset="0"/>
                <a:ea typeface="+mj-ea"/>
                <a:cs typeface="Segoe UI" panose="020B0502040204020203" pitchFamily="34" charset="0"/>
              </a:rPr>
              <a:t>13-Digit Montana Tax Account ID</a:t>
            </a:r>
            <a:endParaRPr lang="en-US" sz="3600" b="1" dirty="0">
              <a:solidFill>
                <a:srgbClr val="00918F"/>
              </a:solidFill>
              <a:latin typeface="Segoe UI" panose="020B0502040204020203" pitchFamily="34" charset="0"/>
              <a:ea typeface="+mj-ea"/>
              <a:cs typeface="Segoe UI" panose="020B0502040204020203" pitchFamily="34" charset="0"/>
            </a:endParaRPr>
          </a:p>
        </p:txBody>
      </p:sp>
      <p:sp>
        <p:nvSpPr>
          <p:cNvPr id="11" name="Rectangle 10">
            <a:extLst>
              <a:ext uri="{FF2B5EF4-FFF2-40B4-BE49-F238E27FC236}">
                <a16:creationId xmlns:a16="http://schemas.microsoft.com/office/drawing/2014/main" id="{5AF673B7-B6DD-4D71-BBA1-D574B1BE28E5}"/>
              </a:ext>
              <a:ext uri="{C183D7F6-B498-43B3-948B-1728B52AA6E4}">
                <adec:decorative xmlns:adec="http://schemas.microsoft.com/office/drawing/2017/decorative" val="1"/>
              </a:ext>
            </a:extLst>
          </p:cNvPr>
          <p:cNvSpPr/>
          <p:nvPr/>
        </p:nvSpPr>
        <p:spPr>
          <a:xfrm>
            <a:off x="14020800" y="9052470"/>
            <a:ext cx="3812248" cy="8999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4F138B3-467F-44BA-912B-3717AB433B3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020800" y="9052470"/>
            <a:ext cx="3812248" cy="899980"/>
          </a:xfrm>
          <a:prstGeom prst="rect">
            <a:avLst/>
          </a:prstGeom>
        </p:spPr>
      </p:pic>
    </p:spTree>
    <p:extLst>
      <p:ext uri="{BB962C8B-B14F-4D97-AF65-F5344CB8AC3E}">
        <p14:creationId xmlns:p14="http://schemas.microsoft.com/office/powerpoint/2010/main" val="1019509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noGrp="1"/>
          </p:cNvSpPr>
          <p:nvPr>
            <p:ph type="title" idx="4294967295"/>
          </p:nvPr>
        </p:nvSpPr>
        <p:spPr bwMode="auto">
          <a:xfrm>
            <a:off x="790926" y="670246"/>
            <a:ext cx="7696200" cy="1371600"/>
          </a:xfrm>
          <a:prstGeom prst="rect">
            <a:avLst/>
          </a:prstGeom>
          <a:noFill/>
          <a:ln w="9525">
            <a:noFill/>
            <a:prstDash/>
            <a:miter lim="800000"/>
            <a:headEnd/>
            <a:tailEnd/>
          </a:ln>
          <a:effectLst/>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lvl1pPr algn="l" rtl="0" eaLnBrk="0" fontAlgn="base" hangingPunct="0">
              <a:spcBef>
                <a:spcPct val="0"/>
              </a:spcBef>
              <a:spcAft>
                <a:spcPct val="0"/>
              </a:spcAft>
              <a:defRPr sz="3200">
                <a:solidFill>
                  <a:srgbClr val="79551B"/>
                </a:solidFill>
                <a:latin typeface="+mj-lt"/>
                <a:ea typeface="+mj-ea"/>
                <a:cs typeface="+mj-cs"/>
              </a:defRPr>
            </a:lvl1pPr>
            <a:lvl2pPr algn="l" rtl="0" eaLnBrk="0" fontAlgn="base" hangingPunct="0">
              <a:spcBef>
                <a:spcPct val="0"/>
              </a:spcBef>
              <a:spcAft>
                <a:spcPct val="0"/>
              </a:spcAft>
              <a:defRPr sz="3200">
                <a:solidFill>
                  <a:srgbClr val="79551B"/>
                </a:solidFill>
                <a:latin typeface="Palatino Linotype" pitchFamily="18" charset="0"/>
              </a:defRPr>
            </a:lvl2pPr>
            <a:lvl3pPr algn="l" rtl="0" eaLnBrk="0" fontAlgn="base" hangingPunct="0">
              <a:spcBef>
                <a:spcPct val="0"/>
              </a:spcBef>
              <a:spcAft>
                <a:spcPct val="0"/>
              </a:spcAft>
              <a:defRPr sz="3200">
                <a:solidFill>
                  <a:srgbClr val="79551B"/>
                </a:solidFill>
                <a:latin typeface="Palatino Linotype" pitchFamily="18" charset="0"/>
              </a:defRPr>
            </a:lvl3pPr>
            <a:lvl4pPr algn="l" rtl="0" eaLnBrk="0" fontAlgn="base" hangingPunct="0">
              <a:spcBef>
                <a:spcPct val="0"/>
              </a:spcBef>
              <a:spcAft>
                <a:spcPct val="0"/>
              </a:spcAft>
              <a:defRPr sz="3200">
                <a:solidFill>
                  <a:srgbClr val="79551B"/>
                </a:solidFill>
                <a:latin typeface="Palatino Linotype" pitchFamily="18" charset="0"/>
              </a:defRPr>
            </a:lvl4pPr>
            <a:lvl5pPr algn="l" rtl="0" eaLnBrk="0" fontAlgn="base" hangingPunct="0">
              <a:spcBef>
                <a:spcPct val="0"/>
              </a:spcBef>
              <a:spcAft>
                <a:spcPct val="0"/>
              </a:spcAft>
              <a:defRPr sz="3200">
                <a:solidFill>
                  <a:srgbClr val="79551B"/>
                </a:solidFill>
                <a:latin typeface="Palatino Linotype" pitchFamily="18" charset="0"/>
              </a:defRPr>
            </a:lvl5pPr>
            <a:lvl6pPr marL="457200" algn="l" rtl="0" fontAlgn="base">
              <a:spcBef>
                <a:spcPct val="0"/>
              </a:spcBef>
              <a:spcAft>
                <a:spcPct val="0"/>
              </a:spcAft>
              <a:defRPr sz="3200">
                <a:solidFill>
                  <a:srgbClr val="79551B"/>
                </a:solidFill>
                <a:latin typeface="Palatino Linotype" pitchFamily="18" charset="0"/>
              </a:defRPr>
            </a:lvl6pPr>
            <a:lvl7pPr marL="914400" algn="l" rtl="0" fontAlgn="base">
              <a:spcBef>
                <a:spcPct val="0"/>
              </a:spcBef>
              <a:spcAft>
                <a:spcPct val="0"/>
              </a:spcAft>
              <a:defRPr sz="3200">
                <a:solidFill>
                  <a:srgbClr val="79551B"/>
                </a:solidFill>
                <a:latin typeface="Palatino Linotype" pitchFamily="18" charset="0"/>
              </a:defRPr>
            </a:lvl7pPr>
            <a:lvl8pPr marL="1371600" algn="l" rtl="0" fontAlgn="base">
              <a:spcBef>
                <a:spcPct val="0"/>
              </a:spcBef>
              <a:spcAft>
                <a:spcPct val="0"/>
              </a:spcAft>
              <a:defRPr sz="3200">
                <a:solidFill>
                  <a:srgbClr val="79551B"/>
                </a:solidFill>
                <a:latin typeface="Palatino Linotype" pitchFamily="18" charset="0"/>
              </a:defRPr>
            </a:lvl8pPr>
            <a:lvl9pPr marL="1828800" algn="l" rtl="0" fontAlgn="base">
              <a:spcBef>
                <a:spcPct val="0"/>
              </a:spcBef>
              <a:spcAft>
                <a:spcPct val="0"/>
              </a:spcAft>
              <a:defRPr sz="3200">
                <a:solidFill>
                  <a:srgbClr val="79551B"/>
                </a:solidFill>
                <a:latin typeface="Palatino Linotype"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5400" b="0" i="0" u="none" strike="noStrike" kern="1200" cap="none" spc="0" normalizeH="0" baseline="0" noProof="0" dirty="0">
                <a:ln>
                  <a:noFill/>
                </a:ln>
                <a:solidFill>
                  <a:srgbClr val="19273D"/>
                </a:solidFill>
                <a:effectLst/>
                <a:uLnTx/>
                <a:uFillTx/>
                <a:latin typeface="Montserrat Classic Bold"/>
                <a:ea typeface="+mn-ea"/>
                <a:cs typeface="+mn-cs"/>
              </a:rPr>
              <a:t>TAP</a:t>
            </a:r>
            <a:r>
              <a:rPr kumimoji="0" lang="en-US" sz="6000" b="1" i="0" u="none" strike="noStrike" kern="0" cap="none" spc="0" normalizeH="0" baseline="0" noProof="0" dirty="0">
                <a:ln>
                  <a:noFill/>
                </a:ln>
                <a:solidFill>
                  <a:schemeClr val="tx1"/>
                </a:solidFill>
                <a:effectLst/>
                <a:uLnTx/>
                <a:uFillTx/>
                <a:latin typeface="Bookman Old Style" pitchFamily="18" charset="0"/>
                <a:ea typeface="+mj-ea"/>
                <a:cs typeface="+mj-cs"/>
              </a:rPr>
              <a:t> </a:t>
            </a:r>
            <a:r>
              <a:rPr kumimoji="0" lang="en-US" sz="5400" b="0" i="0" u="none" strike="noStrike" kern="1200" cap="none" spc="0" normalizeH="0" baseline="0" noProof="0" dirty="0">
                <a:ln>
                  <a:noFill/>
                </a:ln>
                <a:solidFill>
                  <a:srgbClr val="19273D"/>
                </a:solidFill>
                <a:effectLst/>
                <a:uLnTx/>
                <a:uFillTx/>
                <a:latin typeface="Montserrat Classic Bold"/>
                <a:ea typeface="+mn-ea"/>
                <a:cs typeface="+mn-cs"/>
              </a:rPr>
              <a:t>3</a:t>
            </a:r>
            <a:r>
              <a:rPr kumimoji="0" lang="en-US" sz="5400" b="0" i="0" u="none" strike="noStrike" kern="1200" cap="none" spc="0" normalizeH="0" baseline="30000" noProof="0" dirty="0">
                <a:ln>
                  <a:noFill/>
                </a:ln>
                <a:solidFill>
                  <a:srgbClr val="19273D"/>
                </a:solidFill>
                <a:effectLst/>
                <a:uLnTx/>
                <a:uFillTx/>
                <a:latin typeface="Montserrat Classic Bold"/>
                <a:ea typeface="+mn-ea"/>
                <a:cs typeface="+mn-cs"/>
              </a:rPr>
              <a:t>RD</a:t>
            </a:r>
            <a:r>
              <a:rPr kumimoji="0" lang="en-US" sz="5400" b="0" i="0" u="none" strike="noStrike" kern="1200" cap="none" spc="0" normalizeH="0" baseline="0" noProof="0" dirty="0">
                <a:ln>
                  <a:noFill/>
                </a:ln>
                <a:solidFill>
                  <a:srgbClr val="19273D"/>
                </a:solidFill>
                <a:effectLst/>
                <a:uLnTx/>
                <a:uFillTx/>
                <a:latin typeface="Montserrat Classic Bold"/>
                <a:ea typeface="+mn-ea"/>
                <a:cs typeface="+mn-cs"/>
              </a:rPr>
              <a:t> Party Access</a:t>
            </a:r>
          </a:p>
        </p:txBody>
      </p:sp>
      <p:grpSp>
        <p:nvGrpSpPr>
          <p:cNvPr id="6" name="Group 2">
            <a:extLst>
              <a:ext uri="{FF2B5EF4-FFF2-40B4-BE49-F238E27FC236}">
                <a16:creationId xmlns:a16="http://schemas.microsoft.com/office/drawing/2014/main" id="{4DBF44CB-C9B7-4F9C-9979-3D413742AC27}"/>
              </a:ext>
              <a:ext uri="{C183D7F6-B498-43B3-948B-1728B52AA6E4}">
                <adec:decorative xmlns:adec="http://schemas.microsoft.com/office/drawing/2017/decorative" val="1"/>
              </a:ext>
            </a:extLst>
          </p:cNvPr>
          <p:cNvGrpSpPr/>
          <p:nvPr/>
        </p:nvGrpSpPr>
        <p:grpSpPr>
          <a:xfrm rot="1785101">
            <a:off x="10380743" y="-419326"/>
            <a:ext cx="9763093" cy="14496118"/>
            <a:chOff x="0" y="0"/>
            <a:chExt cx="2950491" cy="4091952"/>
          </a:xfrm>
        </p:grpSpPr>
        <p:sp>
          <p:nvSpPr>
            <p:cNvPr id="8" name="Freeform 3">
              <a:extLst>
                <a:ext uri="{FF2B5EF4-FFF2-40B4-BE49-F238E27FC236}">
                  <a16:creationId xmlns:a16="http://schemas.microsoft.com/office/drawing/2014/main" id="{0B8289B5-E6AC-40DA-BF73-BB24747DB17B}"/>
                </a:ext>
              </a:extLst>
            </p:cNvPr>
            <p:cNvSpPr/>
            <p:nvPr/>
          </p:nvSpPr>
          <p:spPr>
            <a:xfrm>
              <a:off x="0" y="0"/>
              <a:ext cx="2950491" cy="4091952"/>
            </a:xfrm>
            <a:custGeom>
              <a:avLst/>
              <a:gdLst/>
              <a:ahLst/>
              <a:cxnLst/>
              <a:rect l="l" t="t" r="r" b="b"/>
              <a:pathLst>
                <a:path w="2950491" h="4091952">
                  <a:moveTo>
                    <a:pt x="0" y="0"/>
                  </a:moveTo>
                  <a:lnTo>
                    <a:pt x="2950491" y="0"/>
                  </a:lnTo>
                  <a:lnTo>
                    <a:pt x="2950491" y="4091952"/>
                  </a:lnTo>
                  <a:lnTo>
                    <a:pt x="0" y="4091952"/>
                  </a:lnTo>
                  <a:close/>
                </a:path>
              </a:pathLst>
            </a:custGeom>
            <a:solidFill>
              <a:srgbClr val="FFFFFF"/>
            </a:solidFill>
          </p:spPr>
          <p:txBody>
            <a:bodyPr/>
            <a:lstStyle/>
            <a:p>
              <a:endParaRPr lang="en-US"/>
            </a:p>
          </p:txBody>
        </p:sp>
        <p:sp>
          <p:nvSpPr>
            <p:cNvPr id="9" name="TextBox 4">
              <a:extLst>
                <a:ext uri="{FF2B5EF4-FFF2-40B4-BE49-F238E27FC236}">
                  <a16:creationId xmlns:a16="http://schemas.microsoft.com/office/drawing/2014/main" id="{51220E9E-31F3-49BB-BB47-72170461550C}"/>
                </a:ext>
              </a:extLst>
            </p:cNvPr>
            <p:cNvSpPr txBox="1"/>
            <p:nvPr/>
          </p:nvSpPr>
          <p:spPr>
            <a:xfrm>
              <a:off x="0" y="-47625"/>
              <a:ext cx="812800" cy="860425"/>
            </a:xfrm>
            <a:prstGeom prst="rect">
              <a:avLst/>
            </a:prstGeom>
          </p:spPr>
          <p:txBody>
            <a:bodyPr lIns="50800" tIns="50800" rIns="50800" bIns="50800" rtlCol="0" anchor="ctr"/>
            <a:lstStyle/>
            <a:p>
              <a:pPr algn="ctr">
                <a:lnSpc>
                  <a:spcPts val="3499"/>
                </a:lnSpc>
              </a:pPr>
              <a:endParaRPr/>
            </a:p>
          </p:txBody>
        </p:sp>
      </p:grpSp>
      <p:grpSp>
        <p:nvGrpSpPr>
          <p:cNvPr id="10" name="Group 5">
            <a:extLst>
              <a:ext uri="{FF2B5EF4-FFF2-40B4-BE49-F238E27FC236}">
                <a16:creationId xmlns:a16="http://schemas.microsoft.com/office/drawing/2014/main" id="{9FB0D92B-51BF-4AFA-A61E-FF3B5A086992}"/>
              </a:ext>
              <a:ext uri="{C183D7F6-B498-43B3-948B-1728B52AA6E4}">
                <adec:decorative xmlns:adec="http://schemas.microsoft.com/office/drawing/2017/decorative" val="1"/>
              </a:ext>
            </a:extLst>
          </p:cNvPr>
          <p:cNvGrpSpPr>
            <a:grpSpLocks noChangeAspect="1"/>
          </p:cNvGrpSpPr>
          <p:nvPr/>
        </p:nvGrpSpPr>
        <p:grpSpPr>
          <a:xfrm>
            <a:off x="7595838" y="-1939552"/>
            <a:ext cx="17951488" cy="12226552"/>
            <a:chOff x="0" y="0"/>
            <a:chExt cx="5475623" cy="3729384"/>
          </a:xfrm>
        </p:grpSpPr>
        <p:sp>
          <p:nvSpPr>
            <p:cNvPr id="11" name="Freeform 6">
              <a:extLst>
                <a:ext uri="{FF2B5EF4-FFF2-40B4-BE49-F238E27FC236}">
                  <a16:creationId xmlns:a16="http://schemas.microsoft.com/office/drawing/2014/main" id="{0C186A4E-4B50-4B4D-8433-356D5DFB6D17}"/>
                </a:ext>
              </a:extLst>
            </p:cNvPr>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solidFill>
              <a:srgbClr val="56C1CA">
                <a:alpha val="50980"/>
              </a:srgbClr>
            </a:solidFill>
          </p:spPr>
          <p:txBody>
            <a:bodyPr/>
            <a:lstStyle/>
            <a:p>
              <a:endParaRPr lang="en-US"/>
            </a:p>
          </p:txBody>
        </p:sp>
        <p:sp>
          <p:nvSpPr>
            <p:cNvPr id="12" name="Freeform 7">
              <a:extLst>
                <a:ext uri="{FF2B5EF4-FFF2-40B4-BE49-F238E27FC236}">
                  <a16:creationId xmlns:a16="http://schemas.microsoft.com/office/drawing/2014/main" id="{3C171930-1E6F-49D9-9B31-513B5507E14E}"/>
                </a:ext>
              </a:extLst>
            </p:cNvPr>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blipFill>
              <a:blip r:embed="rId3">
                <a:alphaModFix amt="51000"/>
              </a:blip>
              <a:stretch>
                <a:fillRect b="-10117"/>
              </a:stretch>
            </a:blipFill>
          </p:spPr>
          <p:txBody>
            <a:bodyPr/>
            <a:lstStyle/>
            <a:p>
              <a:endParaRPr lang="en-US"/>
            </a:p>
          </p:txBody>
        </p:sp>
      </p:grpSp>
      <p:grpSp>
        <p:nvGrpSpPr>
          <p:cNvPr id="13" name="Group 9">
            <a:extLst>
              <a:ext uri="{FF2B5EF4-FFF2-40B4-BE49-F238E27FC236}">
                <a16:creationId xmlns:a16="http://schemas.microsoft.com/office/drawing/2014/main" id="{D609715C-EA8A-49CF-B8AD-E52F41286E69}"/>
              </a:ext>
              <a:ext uri="{C183D7F6-B498-43B3-948B-1728B52AA6E4}">
                <adec:decorative xmlns:adec="http://schemas.microsoft.com/office/drawing/2017/decorative" val="1"/>
              </a:ext>
            </a:extLst>
          </p:cNvPr>
          <p:cNvGrpSpPr/>
          <p:nvPr/>
        </p:nvGrpSpPr>
        <p:grpSpPr>
          <a:xfrm rot="4506356">
            <a:off x="11751711" y="3450986"/>
            <a:ext cx="5498431" cy="13390683"/>
            <a:chOff x="0" y="0"/>
            <a:chExt cx="6655085" cy="16207556"/>
          </a:xfrm>
        </p:grpSpPr>
        <p:sp>
          <p:nvSpPr>
            <p:cNvPr id="14" name="Freeform 10">
              <a:extLst>
                <a:ext uri="{FF2B5EF4-FFF2-40B4-BE49-F238E27FC236}">
                  <a16:creationId xmlns:a16="http://schemas.microsoft.com/office/drawing/2014/main" id="{E91EED29-8A4F-4A6B-90FD-A0FC9138513C}"/>
                </a:ext>
              </a:extLst>
            </p:cNvPr>
            <p:cNvSpPr/>
            <p:nvPr/>
          </p:nvSpPr>
          <p:spPr>
            <a:xfrm>
              <a:off x="0" y="0"/>
              <a:ext cx="6655084" cy="16207556"/>
            </a:xfrm>
            <a:custGeom>
              <a:avLst/>
              <a:gdLst/>
              <a:ahLst/>
              <a:cxnLst/>
              <a:rect l="l" t="t" r="r" b="b"/>
              <a:pathLst>
                <a:path w="6655084" h="16207556">
                  <a:moveTo>
                    <a:pt x="1324610" y="0"/>
                  </a:moveTo>
                  <a:lnTo>
                    <a:pt x="0" y="0"/>
                  </a:lnTo>
                  <a:lnTo>
                    <a:pt x="0" y="14882946"/>
                  </a:lnTo>
                  <a:lnTo>
                    <a:pt x="1324610" y="16207556"/>
                  </a:lnTo>
                  <a:lnTo>
                    <a:pt x="6655084" y="16207556"/>
                  </a:lnTo>
                  <a:lnTo>
                    <a:pt x="6655084" y="0"/>
                  </a:lnTo>
                  <a:lnTo>
                    <a:pt x="1324610" y="0"/>
                  </a:lnTo>
                  <a:lnTo>
                    <a:pt x="1324610" y="0"/>
                  </a:lnTo>
                  <a:close/>
                </a:path>
              </a:pathLst>
            </a:custGeom>
            <a:solidFill>
              <a:srgbClr val="00918F"/>
            </a:solidFill>
          </p:spPr>
          <p:txBody>
            <a:bodyPr/>
            <a:lstStyle/>
            <a:p>
              <a:endParaRPr lang="en-US"/>
            </a:p>
          </p:txBody>
        </p:sp>
      </p:grpSp>
      <p:pic>
        <p:nvPicPr>
          <p:cNvPr id="15" name="Picture 11">
            <a:extLst>
              <a:ext uri="{FF2B5EF4-FFF2-40B4-BE49-F238E27FC236}">
                <a16:creationId xmlns:a16="http://schemas.microsoft.com/office/drawing/2014/main" id="{011D7D82-204D-48A1-BF37-65E6A8C0AB41}"/>
              </a:ext>
              <a:ext uri="{C183D7F6-B498-43B3-948B-1728B52AA6E4}">
                <adec:decorative xmlns:adec="http://schemas.microsoft.com/office/drawing/2017/decorative" val="1"/>
              </a:ext>
            </a:extLst>
          </p:cNvPr>
          <p:cNvPicPr>
            <a:picLocks noChangeAspect="1"/>
          </p:cNvPicPr>
          <p:nvPr/>
        </p:nvPicPr>
        <p:blipFill>
          <a:blip r:embed="rId4"/>
          <a:srcRect/>
          <a:stretch>
            <a:fillRect/>
          </a:stretch>
        </p:blipFill>
        <p:spPr>
          <a:xfrm>
            <a:off x="11516882" y="8203780"/>
            <a:ext cx="6531838" cy="1545345"/>
          </a:xfrm>
          <a:prstGeom prst="rect">
            <a:avLst/>
          </a:prstGeom>
        </p:spPr>
      </p:pic>
      <p:sp>
        <p:nvSpPr>
          <p:cNvPr id="3" name="Content Placeholder 2"/>
          <p:cNvSpPr>
            <a:spLocks noGrp="1"/>
          </p:cNvSpPr>
          <p:nvPr>
            <p:ph idx="1"/>
          </p:nvPr>
        </p:nvSpPr>
        <p:spPr>
          <a:xfrm>
            <a:off x="790926" y="2350293"/>
            <a:ext cx="10725956" cy="6603207"/>
          </a:xfrm>
        </p:spPr>
        <p:txBody>
          <a:bodyPr vert="horz" lIns="137160" tIns="68580" rIns="137160" bIns="68580" rtlCol="0" anchor="t">
            <a:normAutofit lnSpcReduction="10000"/>
          </a:bodyPr>
          <a:lstStyle/>
          <a:p>
            <a:r>
              <a:rPr lang="en-US" sz="3000" dirty="0">
                <a:solidFill>
                  <a:srgbClr val="19273D"/>
                </a:solidFill>
                <a:latin typeface="Segoe UI" panose="020B0502040204020203" pitchFamily="34" charset="0"/>
                <a:cs typeface="Segoe UI" panose="020B0502040204020203" pitchFamily="34" charset="0"/>
              </a:rPr>
              <a:t>Accountant Center gives accountants and tax preparers the ability to manage their client accounts from one TAP username. </a:t>
            </a:r>
          </a:p>
          <a:p>
            <a:r>
              <a:rPr lang="en-US" sz="3000" dirty="0">
                <a:solidFill>
                  <a:srgbClr val="19273D"/>
                </a:solidFill>
                <a:latin typeface="Segoe UI" panose="020B0502040204020203" pitchFamily="34" charset="0"/>
                <a:cs typeface="Segoe UI" panose="020B0502040204020203" pitchFamily="34" charset="0"/>
              </a:rPr>
              <a:t>Required information to request access to your client’s tax account</a:t>
            </a:r>
          </a:p>
          <a:p>
            <a:pPr lvl="1">
              <a:buFont typeface="Arial" panose="020B0604020202020204" pitchFamily="34" charset="0"/>
              <a:buChar char="•"/>
            </a:pPr>
            <a:r>
              <a:rPr lang="en-US" dirty="0">
                <a:solidFill>
                  <a:srgbClr val="19273D"/>
                </a:solidFill>
                <a:latin typeface="Segoe UI" panose="020B0502040204020203" pitchFamily="34" charset="0"/>
                <a:cs typeface="Segoe UI" panose="020B0502040204020203" pitchFamily="34" charset="0"/>
              </a:rPr>
              <a:t>13-digit Account ID assigned by the Department</a:t>
            </a:r>
          </a:p>
          <a:p>
            <a:pPr lvl="1">
              <a:buFont typeface="Arial" panose="020B0604020202020204" pitchFamily="34" charset="0"/>
              <a:buChar char="•"/>
            </a:pPr>
            <a:r>
              <a:rPr lang="en-US" dirty="0">
                <a:solidFill>
                  <a:srgbClr val="19273D"/>
                </a:solidFill>
                <a:latin typeface="Segoe UI" panose="020B0502040204020203" pitchFamily="34" charset="0"/>
                <a:cs typeface="Segoe UI" panose="020B0502040204020203" pitchFamily="34" charset="0"/>
              </a:rPr>
              <a:t>FEIN (Federal Employer Identification Number)</a:t>
            </a:r>
          </a:p>
          <a:p>
            <a:pPr lvl="1">
              <a:buFont typeface="Arial" panose="020B0604020202020204" pitchFamily="34" charset="0"/>
              <a:buChar char="•"/>
            </a:pPr>
            <a:r>
              <a:rPr lang="en-US" dirty="0">
                <a:solidFill>
                  <a:srgbClr val="19273D"/>
                </a:solidFill>
                <a:latin typeface="Segoe UI" panose="020B0502040204020203" pitchFamily="34" charset="0"/>
                <a:cs typeface="Segoe UI" panose="020B0502040204020203" pitchFamily="34" charset="0"/>
              </a:rPr>
              <a:t>ZIP Code associated with the account</a:t>
            </a:r>
          </a:p>
          <a:p>
            <a:pPr lvl="1">
              <a:buFont typeface="Arial" panose="020B0604020202020204" pitchFamily="34" charset="0"/>
              <a:buChar char="•"/>
            </a:pPr>
            <a:r>
              <a:rPr lang="en-US" b="1" dirty="0">
                <a:solidFill>
                  <a:srgbClr val="19273D"/>
                </a:solidFill>
                <a:latin typeface="Segoe UI" panose="020B0502040204020203" pitchFamily="34" charset="0"/>
                <a:cs typeface="Segoe UI" panose="020B0502040204020203" pitchFamily="34" charset="0"/>
              </a:rPr>
              <a:t>THIS MUST BE COMPLETED FOR EACH ACCOUNT YOU NEED ACCESS TO.</a:t>
            </a:r>
          </a:p>
          <a:p>
            <a:pPr lvl="1">
              <a:buFont typeface="Arial" panose="020B0604020202020204" pitchFamily="34" charset="0"/>
              <a:buChar char="•"/>
            </a:pPr>
            <a:r>
              <a:rPr lang="en-US" dirty="0">
                <a:solidFill>
                  <a:srgbClr val="19273D"/>
                </a:solidFill>
                <a:latin typeface="Segoe UI" panose="020B0502040204020203" pitchFamily="34" charset="0"/>
                <a:cs typeface="Segoe UI" panose="020B0502040204020203" pitchFamily="34" charset="0"/>
              </a:rPr>
              <a:t>You must have access to a Partnership or S-Corp tax account to complete a PTET payment.</a:t>
            </a:r>
          </a:p>
          <a:p>
            <a:r>
              <a:rPr lang="en-US" sz="3000" dirty="0">
                <a:solidFill>
                  <a:srgbClr val="19273D"/>
                </a:solidFill>
                <a:latin typeface="Segoe UI" panose="020B0502040204020203" pitchFamily="34" charset="0"/>
                <a:cs typeface="Segoe UI" panose="020B0502040204020203" pitchFamily="34" charset="0"/>
              </a:rPr>
              <a:t>Once you request access, your client will receive instructions via email on how to complete the process. </a:t>
            </a:r>
          </a:p>
        </p:txBody>
      </p:sp>
    </p:spTree>
    <p:extLst>
      <p:ext uri="{BB962C8B-B14F-4D97-AF65-F5344CB8AC3E}">
        <p14:creationId xmlns:p14="http://schemas.microsoft.com/office/powerpoint/2010/main" val="1853646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12074-B4EB-A87C-076A-461812BA98F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AE39FC6F-2242-9F91-03ED-744ABCA33593}"/>
              </a:ext>
            </a:extLst>
          </p:cNvPr>
          <p:cNvSpPr txBox="1">
            <a:spLocks noGrp="1"/>
          </p:cNvSpPr>
          <p:nvPr>
            <p:ph type="title" idx="4294967295"/>
          </p:nvPr>
        </p:nvSpPr>
        <p:spPr bwMode="auto">
          <a:xfrm>
            <a:off x="790926" y="670246"/>
            <a:ext cx="7696200" cy="1371600"/>
          </a:xfrm>
          <a:prstGeom prst="rect">
            <a:avLst/>
          </a:prstGeom>
          <a:noFill/>
          <a:ln w="9525">
            <a:noFill/>
            <a:prstDash/>
            <a:miter lim="800000"/>
            <a:headEnd/>
            <a:tailEnd/>
          </a:ln>
          <a:effectLst/>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lvl1pPr algn="l" rtl="0" eaLnBrk="0" fontAlgn="base" hangingPunct="0">
              <a:spcBef>
                <a:spcPct val="0"/>
              </a:spcBef>
              <a:spcAft>
                <a:spcPct val="0"/>
              </a:spcAft>
              <a:defRPr sz="3200">
                <a:solidFill>
                  <a:srgbClr val="79551B"/>
                </a:solidFill>
                <a:latin typeface="+mj-lt"/>
                <a:ea typeface="+mj-ea"/>
                <a:cs typeface="+mj-cs"/>
              </a:defRPr>
            </a:lvl1pPr>
            <a:lvl2pPr algn="l" rtl="0" eaLnBrk="0" fontAlgn="base" hangingPunct="0">
              <a:spcBef>
                <a:spcPct val="0"/>
              </a:spcBef>
              <a:spcAft>
                <a:spcPct val="0"/>
              </a:spcAft>
              <a:defRPr sz="3200">
                <a:solidFill>
                  <a:srgbClr val="79551B"/>
                </a:solidFill>
                <a:latin typeface="Palatino Linotype" pitchFamily="18" charset="0"/>
              </a:defRPr>
            </a:lvl2pPr>
            <a:lvl3pPr algn="l" rtl="0" eaLnBrk="0" fontAlgn="base" hangingPunct="0">
              <a:spcBef>
                <a:spcPct val="0"/>
              </a:spcBef>
              <a:spcAft>
                <a:spcPct val="0"/>
              </a:spcAft>
              <a:defRPr sz="3200">
                <a:solidFill>
                  <a:srgbClr val="79551B"/>
                </a:solidFill>
                <a:latin typeface="Palatino Linotype" pitchFamily="18" charset="0"/>
              </a:defRPr>
            </a:lvl3pPr>
            <a:lvl4pPr algn="l" rtl="0" eaLnBrk="0" fontAlgn="base" hangingPunct="0">
              <a:spcBef>
                <a:spcPct val="0"/>
              </a:spcBef>
              <a:spcAft>
                <a:spcPct val="0"/>
              </a:spcAft>
              <a:defRPr sz="3200">
                <a:solidFill>
                  <a:srgbClr val="79551B"/>
                </a:solidFill>
                <a:latin typeface="Palatino Linotype" pitchFamily="18" charset="0"/>
              </a:defRPr>
            </a:lvl4pPr>
            <a:lvl5pPr algn="l" rtl="0" eaLnBrk="0" fontAlgn="base" hangingPunct="0">
              <a:spcBef>
                <a:spcPct val="0"/>
              </a:spcBef>
              <a:spcAft>
                <a:spcPct val="0"/>
              </a:spcAft>
              <a:defRPr sz="3200">
                <a:solidFill>
                  <a:srgbClr val="79551B"/>
                </a:solidFill>
                <a:latin typeface="Palatino Linotype" pitchFamily="18" charset="0"/>
              </a:defRPr>
            </a:lvl5pPr>
            <a:lvl6pPr marL="457200" algn="l" rtl="0" fontAlgn="base">
              <a:spcBef>
                <a:spcPct val="0"/>
              </a:spcBef>
              <a:spcAft>
                <a:spcPct val="0"/>
              </a:spcAft>
              <a:defRPr sz="3200">
                <a:solidFill>
                  <a:srgbClr val="79551B"/>
                </a:solidFill>
                <a:latin typeface="Palatino Linotype" pitchFamily="18" charset="0"/>
              </a:defRPr>
            </a:lvl6pPr>
            <a:lvl7pPr marL="914400" algn="l" rtl="0" fontAlgn="base">
              <a:spcBef>
                <a:spcPct val="0"/>
              </a:spcBef>
              <a:spcAft>
                <a:spcPct val="0"/>
              </a:spcAft>
              <a:defRPr sz="3200">
                <a:solidFill>
                  <a:srgbClr val="79551B"/>
                </a:solidFill>
                <a:latin typeface="Palatino Linotype" pitchFamily="18" charset="0"/>
              </a:defRPr>
            </a:lvl7pPr>
            <a:lvl8pPr marL="1371600" algn="l" rtl="0" fontAlgn="base">
              <a:spcBef>
                <a:spcPct val="0"/>
              </a:spcBef>
              <a:spcAft>
                <a:spcPct val="0"/>
              </a:spcAft>
              <a:defRPr sz="3200">
                <a:solidFill>
                  <a:srgbClr val="79551B"/>
                </a:solidFill>
                <a:latin typeface="Palatino Linotype" pitchFamily="18" charset="0"/>
              </a:defRPr>
            </a:lvl8pPr>
            <a:lvl9pPr marL="1828800" algn="l" rtl="0" fontAlgn="base">
              <a:spcBef>
                <a:spcPct val="0"/>
              </a:spcBef>
              <a:spcAft>
                <a:spcPct val="0"/>
              </a:spcAft>
              <a:defRPr sz="3200">
                <a:solidFill>
                  <a:srgbClr val="79551B"/>
                </a:solidFill>
                <a:latin typeface="Palatino Linotype"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5400" b="0" i="0" u="none" strike="noStrike" kern="1200" cap="none" spc="0" normalizeH="0" baseline="0" noProof="0" dirty="0">
                <a:ln>
                  <a:noFill/>
                </a:ln>
                <a:solidFill>
                  <a:srgbClr val="19273D"/>
                </a:solidFill>
                <a:effectLst/>
                <a:uLnTx/>
                <a:uFillTx/>
                <a:latin typeface="Montserrat Classic Bold"/>
                <a:ea typeface="+mn-ea"/>
                <a:cs typeface="+mn-cs"/>
              </a:rPr>
              <a:t>Submit a Power of Attorney</a:t>
            </a:r>
          </a:p>
        </p:txBody>
      </p:sp>
      <p:grpSp>
        <p:nvGrpSpPr>
          <p:cNvPr id="6" name="Group 2">
            <a:extLst>
              <a:ext uri="{FF2B5EF4-FFF2-40B4-BE49-F238E27FC236}">
                <a16:creationId xmlns:a16="http://schemas.microsoft.com/office/drawing/2014/main" id="{09A657D3-CDAB-81DF-0E3A-50C4CD3AB7EF}"/>
              </a:ext>
              <a:ext uri="{C183D7F6-B498-43B3-948B-1728B52AA6E4}">
                <adec:decorative xmlns:adec="http://schemas.microsoft.com/office/drawing/2017/decorative" val="1"/>
              </a:ext>
            </a:extLst>
          </p:cNvPr>
          <p:cNvGrpSpPr/>
          <p:nvPr/>
        </p:nvGrpSpPr>
        <p:grpSpPr>
          <a:xfrm rot="1785101">
            <a:off x="10380743" y="-419326"/>
            <a:ext cx="9763093" cy="14496118"/>
            <a:chOff x="0" y="0"/>
            <a:chExt cx="2950491" cy="4091952"/>
          </a:xfrm>
        </p:grpSpPr>
        <p:sp>
          <p:nvSpPr>
            <p:cNvPr id="8" name="Freeform 3">
              <a:extLst>
                <a:ext uri="{FF2B5EF4-FFF2-40B4-BE49-F238E27FC236}">
                  <a16:creationId xmlns:a16="http://schemas.microsoft.com/office/drawing/2014/main" id="{7E138B04-6A88-AF87-B090-255ADEEDE28E}"/>
                </a:ext>
              </a:extLst>
            </p:cNvPr>
            <p:cNvSpPr/>
            <p:nvPr/>
          </p:nvSpPr>
          <p:spPr>
            <a:xfrm>
              <a:off x="0" y="0"/>
              <a:ext cx="2950491" cy="4091952"/>
            </a:xfrm>
            <a:custGeom>
              <a:avLst/>
              <a:gdLst/>
              <a:ahLst/>
              <a:cxnLst/>
              <a:rect l="l" t="t" r="r" b="b"/>
              <a:pathLst>
                <a:path w="2950491" h="4091952">
                  <a:moveTo>
                    <a:pt x="0" y="0"/>
                  </a:moveTo>
                  <a:lnTo>
                    <a:pt x="2950491" y="0"/>
                  </a:lnTo>
                  <a:lnTo>
                    <a:pt x="2950491" y="4091952"/>
                  </a:lnTo>
                  <a:lnTo>
                    <a:pt x="0" y="4091952"/>
                  </a:lnTo>
                  <a:close/>
                </a:path>
              </a:pathLst>
            </a:custGeom>
            <a:solidFill>
              <a:srgbClr val="FFFFFF"/>
            </a:solidFill>
          </p:spPr>
          <p:txBody>
            <a:bodyPr/>
            <a:lstStyle/>
            <a:p>
              <a:endParaRPr lang="en-US"/>
            </a:p>
          </p:txBody>
        </p:sp>
        <p:sp>
          <p:nvSpPr>
            <p:cNvPr id="9" name="TextBox 4">
              <a:extLst>
                <a:ext uri="{FF2B5EF4-FFF2-40B4-BE49-F238E27FC236}">
                  <a16:creationId xmlns:a16="http://schemas.microsoft.com/office/drawing/2014/main" id="{7FA3AC9D-C70C-AF88-5EBF-61180D3F02FD}"/>
                </a:ext>
              </a:extLst>
            </p:cNvPr>
            <p:cNvSpPr txBox="1"/>
            <p:nvPr/>
          </p:nvSpPr>
          <p:spPr>
            <a:xfrm>
              <a:off x="0" y="-47625"/>
              <a:ext cx="812800" cy="860425"/>
            </a:xfrm>
            <a:prstGeom prst="rect">
              <a:avLst/>
            </a:prstGeom>
          </p:spPr>
          <p:txBody>
            <a:bodyPr lIns="50800" tIns="50800" rIns="50800" bIns="50800" rtlCol="0" anchor="ctr"/>
            <a:lstStyle/>
            <a:p>
              <a:pPr algn="ctr">
                <a:lnSpc>
                  <a:spcPts val="3499"/>
                </a:lnSpc>
              </a:pPr>
              <a:endParaRPr/>
            </a:p>
          </p:txBody>
        </p:sp>
      </p:grpSp>
      <p:grpSp>
        <p:nvGrpSpPr>
          <p:cNvPr id="10" name="Group 5">
            <a:extLst>
              <a:ext uri="{FF2B5EF4-FFF2-40B4-BE49-F238E27FC236}">
                <a16:creationId xmlns:a16="http://schemas.microsoft.com/office/drawing/2014/main" id="{5A342ECD-A0B4-7194-88A1-C44B05E53276}"/>
              </a:ext>
              <a:ext uri="{C183D7F6-B498-43B3-948B-1728B52AA6E4}">
                <adec:decorative xmlns:adec="http://schemas.microsoft.com/office/drawing/2017/decorative" val="1"/>
              </a:ext>
            </a:extLst>
          </p:cNvPr>
          <p:cNvGrpSpPr>
            <a:grpSpLocks noChangeAspect="1"/>
          </p:cNvGrpSpPr>
          <p:nvPr/>
        </p:nvGrpSpPr>
        <p:grpSpPr>
          <a:xfrm>
            <a:off x="7595838" y="-1939552"/>
            <a:ext cx="17951488" cy="12226552"/>
            <a:chOff x="0" y="0"/>
            <a:chExt cx="5475623" cy="3729384"/>
          </a:xfrm>
        </p:grpSpPr>
        <p:sp>
          <p:nvSpPr>
            <p:cNvPr id="11" name="Freeform 6">
              <a:extLst>
                <a:ext uri="{FF2B5EF4-FFF2-40B4-BE49-F238E27FC236}">
                  <a16:creationId xmlns:a16="http://schemas.microsoft.com/office/drawing/2014/main" id="{CBC55155-3E98-75CF-5230-33197B4A39F7}"/>
                </a:ext>
              </a:extLst>
            </p:cNvPr>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solidFill>
              <a:srgbClr val="56C1CA">
                <a:alpha val="50980"/>
              </a:srgbClr>
            </a:solidFill>
          </p:spPr>
          <p:txBody>
            <a:bodyPr/>
            <a:lstStyle/>
            <a:p>
              <a:endParaRPr lang="en-US"/>
            </a:p>
          </p:txBody>
        </p:sp>
        <p:sp>
          <p:nvSpPr>
            <p:cNvPr id="12" name="Freeform 7">
              <a:extLst>
                <a:ext uri="{FF2B5EF4-FFF2-40B4-BE49-F238E27FC236}">
                  <a16:creationId xmlns:a16="http://schemas.microsoft.com/office/drawing/2014/main" id="{6B69E10E-304C-6687-58AC-60FDDA7449D9}"/>
                </a:ext>
              </a:extLst>
            </p:cNvPr>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blipFill>
              <a:blip r:embed="rId3">
                <a:alphaModFix amt="51000"/>
              </a:blip>
              <a:stretch>
                <a:fillRect b="-10117"/>
              </a:stretch>
            </a:blipFill>
          </p:spPr>
          <p:txBody>
            <a:bodyPr/>
            <a:lstStyle/>
            <a:p>
              <a:endParaRPr lang="en-US"/>
            </a:p>
          </p:txBody>
        </p:sp>
      </p:grpSp>
      <p:grpSp>
        <p:nvGrpSpPr>
          <p:cNvPr id="13" name="Group 9">
            <a:extLst>
              <a:ext uri="{FF2B5EF4-FFF2-40B4-BE49-F238E27FC236}">
                <a16:creationId xmlns:a16="http://schemas.microsoft.com/office/drawing/2014/main" id="{4E478C97-6676-0628-25CF-D90BCF4D6D5B}"/>
              </a:ext>
              <a:ext uri="{C183D7F6-B498-43B3-948B-1728B52AA6E4}">
                <adec:decorative xmlns:adec="http://schemas.microsoft.com/office/drawing/2017/decorative" val="1"/>
              </a:ext>
            </a:extLst>
          </p:cNvPr>
          <p:cNvGrpSpPr/>
          <p:nvPr/>
        </p:nvGrpSpPr>
        <p:grpSpPr>
          <a:xfrm rot="4506356">
            <a:off x="11751711" y="3450986"/>
            <a:ext cx="5498431" cy="13390683"/>
            <a:chOff x="0" y="0"/>
            <a:chExt cx="6655085" cy="16207556"/>
          </a:xfrm>
        </p:grpSpPr>
        <p:sp>
          <p:nvSpPr>
            <p:cNvPr id="14" name="Freeform 10">
              <a:extLst>
                <a:ext uri="{FF2B5EF4-FFF2-40B4-BE49-F238E27FC236}">
                  <a16:creationId xmlns:a16="http://schemas.microsoft.com/office/drawing/2014/main" id="{92C7A7DE-9A69-8F1F-49D6-132327CCF4D8}"/>
                </a:ext>
              </a:extLst>
            </p:cNvPr>
            <p:cNvSpPr/>
            <p:nvPr/>
          </p:nvSpPr>
          <p:spPr>
            <a:xfrm>
              <a:off x="0" y="0"/>
              <a:ext cx="6655084" cy="16207556"/>
            </a:xfrm>
            <a:custGeom>
              <a:avLst/>
              <a:gdLst/>
              <a:ahLst/>
              <a:cxnLst/>
              <a:rect l="l" t="t" r="r" b="b"/>
              <a:pathLst>
                <a:path w="6655084" h="16207556">
                  <a:moveTo>
                    <a:pt x="1324610" y="0"/>
                  </a:moveTo>
                  <a:lnTo>
                    <a:pt x="0" y="0"/>
                  </a:lnTo>
                  <a:lnTo>
                    <a:pt x="0" y="14882946"/>
                  </a:lnTo>
                  <a:lnTo>
                    <a:pt x="1324610" y="16207556"/>
                  </a:lnTo>
                  <a:lnTo>
                    <a:pt x="6655084" y="16207556"/>
                  </a:lnTo>
                  <a:lnTo>
                    <a:pt x="6655084" y="0"/>
                  </a:lnTo>
                  <a:lnTo>
                    <a:pt x="1324610" y="0"/>
                  </a:lnTo>
                  <a:lnTo>
                    <a:pt x="1324610" y="0"/>
                  </a:lnTo>
                  <a:close/>
                </a:path>
              </a:pathLst>
            </a:custGeom>
            <a:solidFill>
              <a:srgbClr val="00918F"/>
            </a:solidFill>
          </p:spPr>
          <p:txBody>
            <a:bodyPr/>
            <a:lstStyle/>
            <a:p>
              <a:endParaRPr lang="en-US"/>
            </a:p>
          </p:txBody>
        </p:sp>
      </p:grpSp>
      <p:pic>
        <p:nvPicPr>
          <p:cNvPr id="15" name="Picture 11">
            <a:extLst>
              <a:ext uri="{FF2B5EF4-FFF2-40B4-BE49-F238E27FC236}">
                <a16:creationId xmlns:a16="http://schemas.microsoft.com/office/drawing/2014/main" id="{FEC7BDC7-3342-0E89-EEA7-F49D6117D2B3}"/>
              </a:ext>
              <a:ext uri="{C183D7F6-B498-43B3-948B-1728B52AA6E4}">
                <adec:decorative xmlns:adec="http://schemas.microsoft.com/office/drawing/2017/decorative" val="1"/>
              </a:ext>
            </a:extLst>
          </p:cNvPr>
          <p:cNvPicPr>
            <a:picLocks noChangeAspect="1"/>
          </p:cNvPicPr>
          <p:nvPr/>
        </p:nvPicPr>
        <p:blipFill>
          <a:blip r:embed="rId4"/>
          <a:srcRect/>
          <a:stretch>
            <a:fillRect/>
          </a:stretch>
        </p:blipFill>
        <p:spPr>
          <a:xfrm>
            <a:off x="11516882" y="8203780"/>
            <a:ext cx="6531838" cy="1545345"/>
          </a:xfrm>
          <a:prstGeom prst="rect">
            <a:avLst/>
          </a:prstGeom>
        </p:spPr>
      </p:pic>
      <p:sp>
        <p:nvSpPr>
          <p:cNvPr id="3" name="Content Placeholder 2">
            <a:extLst>
              <a:ext uri="{FF2B5EF4-FFF2-40B4-BE49-F238E27FC236}">
                <a16:creationId xmlns:a16="http://schemas.microsoft.com/office/drawing/2014/main" id="{6F8D5D23-C06B-816F-4103-FAAB44DACF81}"/>
              </a:ext>
            </a:extLst>
          </p:cNvPr>
          <p:cNvSpPr>
            <a:spLocks noGrp="1"/>
          </p:cNvSpPr>
          <p:nvPr>
            <p:ph idx="1"/>
          </p:nvPr>
        </p:nvSpPr>
        <p:spPr>
          <a:xfrm>
            <a:off x="790926" y="2350293"/>
            <a:ext cx="10725956" cy="6603207"/>
          </a:xfrm>
        </p:spPr>
        <p:txBody>
          <a:bodyPr vert="horz" lIns="137160" tIns="68580" rIns="137160" bIns="68580" rtlCol="0" anchor="t">
            <a:normAutofit/>
          </a:bodyPr>
          <a:lstStyle/>
          <a:p>
            <a:pPr marL="0" indent="0">
              <a:buNone/>
            </a:pPr>
            <a:r>
              <a:rPr lang="en-US" dirty="0"/>
              <a:t>Power of Attorney submissions have moved to a login-only process. </a:t>
            </a:r>
          </a:p>
          <a:p>
            <a:r>
              <a:rPr lang="en-US" dirty="0"/>
              <a:t>Find the POA in Quick Links, </a:t>
            </a:r>
          </a:p>
          <a:p>
            <a:r>
              <a:rPr lang="en-US" dirty="0"/>
              <a:t>or after logging in under </a:t>
            </a:r>
          </a:p>
          <a:p>
            <a:pPr lvl="1"/>
            <a:r>
              <a:rPr lang="en-US" dirty="0"/>
              <a:t>More…, </a:t>
            </a:r>
          </a:p>
          <a:p>
            <a:pPr lvl="1"/>
            <a:r>
              <a:rPr lang="en-US" dirty="0"/>
              <a:t>Manage My Profile, </a:t>
            </a:r>
          </a:p>
          <a:p>
            <a:pPr lvl="1"/>
            <a:r>
              <a:rPr lang="en-US" dirty="0"/>
              <a:t>or the Accountant Center. </a:t>
            </a:r>
            <a:endParaRPr lang="en-US" sz="2600" dirty="0">
              <a:solidFill>
                <a:srgbClr val="0000FF"/>
              </a:solidFill>
              <a:latin typeface="Segoe UI" panose="020B0502040204020203" pitchFamily="34" charset="0"/>
              <a:cs typeface="Segoe UI" panose="020B0502040204020203" pitchFamily="34" charset="0"/>
              <a:hlinkClick r:id="rId5">
                <a:extLst>
                  <a:ext uri="{A12FA001-AC4F-418D-AE19-62706E023703}">
                    <ahyp:hlinkClr xmlns:ahyp="http://schemas.microsoft.com/office/drawing/2018/hyperlinkcolor" val="tx"/>
                  </a:ext>
                </a:extLst>
              </a:hlinkClick>
            </a:endParaRPr>
          </a:p>
          <a:p>
            <a:pPr marL="0" indent="0">
              <a:buNone/>
            </a:pPr>
            <a:endParaRPr lang="en-US" sz="3000" dirty="0">
              <a:solidFill>
                <a:srgbClr val="0000FF"/>
              </a:solidFill>
              <a:latin typeface="Segoe UI" panose="020B0502040204020203" pitchFamily="34" charset="0"/>
              <a:cs typeface="Segoe UI" panose="020B0502040204020203" pitchFamily="34" charset="0"/>
              <a:hlinkClick r:id="rId5">
                <a:extLst>
                  <a:ext uri="{A12FA001-AC4F-418D-AE19-62706E023703}">
                    <ahyp:hlinkClr xmlns:ahyp="http://schemas.microsoft.com/office/drawing/2018/hyperlinkcolor" val="tx"/>
                  </a:ext>
                </a:extLst>
              </a:hlinkClick>
            </a:endParaRPr>
          </a:p>
          <a:p>
            <a:endParaRPr lang="en-US" sz="3000" dirty="0">
              <a:solidFill>
                <a:srgbClr val="0000FF"/>
              </a:solidFill>
              <a:latin typeface="Segoe UI" panose="020B0502040204020203" pitchFamily="34" charset="0"/>
              <a:cs typeface="Segoe UI" panose="020B0502040204020203" pitchFamily="34" charset="0"/>
              <a:hlinkClick r:id="rId5">
                <a:extLst>
                  <a:ext uri="{A12FA001-AC4F-418D-AE19-62706E023703}">
                    <ahyp:hlinkClr xmlns:ahyp="http://schemas.microsoft.com/office/drawing/2018/hyperlinkcolor" val="tx"/>
                  </a:ext>
                </a:extLst>
              </a:hlinkClick>
            </a:endParaRPr>
          </a:p>
          <a:p>
            <a:endParaRPr lang="en-US" sz="3000" dirty="0">
              <a:solidFill>
                <a:srgbClr val="19273D"/>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249490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9638F-365E-B1BE-3CFB-A13FF555283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367067B6-FD40-6659-2E55-5C21DBC6F54C}"/>
              </a:ext>
              <a:ext uri="{C183D7F6-B498-43B3-948B-1728B52AA6E4}">
                <adec:decorative xmlns:adec="http://schemas.microsoft.com/office/drawing/2017/decorative" val="1"/>
              </a:ext>
            </a:extLst>
          </p:cNvPr>
          <p:cNvSpPr/>
          <p:nvPr/>
        </p:nvSpPr>
        <p:spPr>
          <a:xfrm>
            <a:off x="990600" y="1566111"/>
            <a:ext cx="16002000" cy="8073189"/>
          </a:xfrm>
          <a:prstGeom prst="rect">
            <a:avLst/>
          </a:prstGeom>
          <a:noFill/>
          <a:ln w="28575">
            <a:solidFill>
              <a:srgbClr val="00918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4">
            <a:extLst>
              <a:ext uri="{FF2B5EF4-FFF2-40B4-BE49-F238E27FC236}">
                <a16:creationId xmlns:a16="http://schemas.microsoft.com/office/drawing/2014/main" id="{60D878B1-2D2F-1594-66AC-7684B8AB89E3}"/>
              </a:ext>
            </a:extLst>
          </p:cNvPr>
          <p:cNvSpPr>
            <a:spLocks noGrp="1" noChangeArrowheads="1"/>
          </p:cNvSpPr>
          <p:nvPr>
            <p:ph type="title" idx="4294967295"/>
          </p:nvPr>
        </p:nvSpPr>
        <p:spPr bwMode="auto">
          <a:xfrm>
            <a:off x="1287378" y="800100"/>
            <a:ext cx="13724021" cy="914400"/>
          </a:xfrm>
          <a:prstGeom prst="rect">
            <a:avLst/>
          </a:prstGeom>
          <a:solidFill>
            <a:schemeClr val="bg1"/>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400" b="1" i="0" u="none" strike="noStrike" kern="1200" cap="none" spc="0" normalizeH="0" baseline="0" noProof="0" dirty="0">
                <a:ln>
                  <a:noFill/>
                </a:ln>
                <a:solidFill>
                  <a:srgbClr val="00918E"/>
                </a:solidFill>
                <a:effectLst/>
                <a:uLnTx/>
                <a:uFillTx/>
                <a:latin typeface="Montserrat Classic" panose="020B0604020202020204" charset="0"/>
                <a:ea typeface="+mj-ea"/>
                <a:cs typeface="Segoe UI" panose="020B0502040204020203" pitchFamily="34" charset="0"/>
              </a:rPr>
              <a:t>Submit a Power of Attorney</a:t>
            </a:r>
          </a:p>
        </p:txBody>
      </p:sp>
      <p:sp>
        <p:nvSpPr>
          <p:cNvPr id="3" name="Content Placeholder 2">
            <a:extLst>
              <a:ext uri="{FF2B5EF4-FFF2-40B4-BE49-F238E27FC236}">
                <a16:creationId xmlns:a16="http://schemas.microsoft.com/office/drawing/2014/main" id="{DACE3AE7-8232-9957-4EE3-1794680BA14C}"/>
              </a:ext>
            </a:extLst>
          </p:cNvPr>
          <p:cNvSpPr>
            <a:spLocks noGrp="1"/>
          </p:cNvSpPr>
          <p:nvPr>
            <p:ph idx="1"/>
          </p:nvPr>
        </p:nvSpPr>
        <p:spPr>
          <a:xfrm>
            <a:off x="1447800" y="3028949"/>
            <a:ext cx="12039600" cy="5691939"/>
          </a:xfrm>
        </p:spPr>
        <p:txBody>
          <a:bodyPr>
            <a:normAutofit fontScale="92500"/>
          </a:bodyPr>
          <a:lstStyle/>
          <a:p>
            <a:pPr marL="0" indent="0">
              <a:buNone/>
            </a:pPr>
            <a:r>
              <a:rPr lang="en-US" sz="3600" dirty="0"/>
              <a:t>Your tax records are confidential. We can't give your tax information to anyone without your written consent. Taxpayers who would like to designate someone else to represent them before the Department of Revenue must complete and submit a Power of Attorney (Form POA).</a:t>
            </a:r>
          </a:p>
          <a:p>
            <a:pPr marL="0" indent="0">
              <a:buNone/>
            </a:pPr>
            <a:endParaRPr lang="en-US" sz="3600" dirty="0"/>
          </a:p>
          <a:p>
            <a:pPr marL="0" indent="0">
              <a:buNone/>
            </a:pPr>
            <a:r>
              <a:rPr lang="en-US" sz="3600" b="1" dirty="0"/>
              <a:t>Important Notes</a:t>
            </a:r>
          </a:p>
          <a:p>
            <a:r>
              <a:rPr lang="en-US" sz="3600" dirty="0"/>
              <a:t>Spouses filing a joint return must each complete a separate form.</a:t>
            </a:r>
          </a:p>
          <a:p>
            <a:r>
              <a:rPr lang="en-US" sz="3600" dirty="0"/>
              <a:t>This form will not be honored for any purpose other than representation before the Department of Revenue. </a:t>
            </a:r>
          </a:p>
          <a:p>
            <a:r>
              <a:rPr lang="en-US" sz="3600" dirty="0"/>
              <a:t>It cannot be used for any other purpose.</a:t>
            </a:r>
            <a:endParaRPr lang="en-US" sz="3600" dirty="0">
              <a:solidFill>
                <a:srgbClr val="0000FF"/>
              </a:solidFill>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endParaRPr>
          </a:p>
        </p:txBody>
      </p:sp>
      <p:sp>
        <p:nvSpPr>
          <p:cNvPr id="11" name="Rectangle 10">
            <a:extLst>
              <a:ext uri="{FF2B5EF4-FFF2-40B4-BE49-F238E27FC236}">
                <a16:creationId xmlns:a16="http://schemas.microsoft.com/office/drawing/2014/main" id="{B480AD97-1751-5B92-20D9-2D2DCE946F43}"/>
              </a:ext>
              <a:ext uri="{C183D7F6-B498-43B3-948B-1728B52AA6E4}">
                <adec:decorative xmlns:adec="http://schemas.microsoft.com/office/drawing/2017/decorative" val="1"/>
              </a:ext>
            </a:extLst>
          </p:cNvPr>
          <p:cNvSpPr/>
          <p:nvPr/>
        </p:nvSpPr>
        <p:spPr>
          <a:xfrm>
            <a:off x="14020800" y="9052470"/>
            <a:ext cx="3812248" cy="8999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1A0812E0-4543-CAFB-4A8C-91CF7BC8A55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4020800" y="9052470"/>
            <a:ext cx="3812248" cy="899980"/>
          </a:xfrm>
          <a:prstGeom prst="rect">
            <a:avLst/>
          </a:prstGeom>
        </p:spPr>
      </p:pic>
    </p:spTree>
    <p:extLst>
      <p:ext uri="{BB962C8B-B14F-4D97-AF65-F5344CB8AC3E}">
        <p14:creationId xmlns:p14="http://schemas.microsoft.com/office/powerpoint/2010/main" val="9353083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E33C5-05A8-DD2F-0753-F9F6D5E8F25A}"/>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538D9C31-014E-5F5E-D895-F871D1A3176A}"/>
              </a:ext>
            </a:extLst>
          </p:cNvPr>
          <p:cNvSpPr txBox="1">
            <a:spLocks noGrp="1"/>
          </p:cNvSpPr>
          <p:nvPr>
            <p:ph type="title" idx="4294967295"/>
          </p:nvPr>
        </p:nvSpPr>
        <p:spPr bwMode="auto">
          <a:xfrm>
            <a:off x="790926" y="670246"/>
            <a:ext cx="7696200" cy="1371600"/>
          </a:xfrm>
          <a:prstGeom prst="rect">
            <a:avLst/>
          </a:prstGeom>
          <a:noFill/>
          <a:ln w="9525">
            <a:noFill/>
            <a:prstDash/>
            <a:miter lim="800000"/>
            <a:headEnd/>
            <a:tailEnd/>
          </a:ln>
          <a:effectLst/>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lvl1pPr algn="l" rtl="0" eaLnBrk="0" fontAlgn="base" hangingPunct="0">
              <a:spcBef>
                <a:spcPct val="0"/>
              </a:spcBef>
              <a:spcAft>
                <a:spcPct val="0"/>
              </a:spcAft>
              <a:defRPr sz="3200">
                <a:solidFill>
                  <a:srgbClr val="79551B"/>
                </a:solidFill>
                <a:latin typeface="+mj-lt"/>
                <a:ea typeface="+mj-ea"/>
                <a:cs typeface="+mj-cs"/>
              </a:defRPr>
            </a:lvl1pPr>
            <a:lvl2pPr algn="l" rtl="0" eaLnBrk="0" fontAlgn="base" hangingPunct="0">
              <a:spcBef>
                <a:spcPct val="0"/>
              </a:spcBef>
              <a:spcAft>
                <a:spcPct val="0"/>
              </a:spcAft>
              <a:defRPr sz="3200">
                <a:solidFill>
                  <a:srgbClr val="79551B"/>
                </a:solidFill>
                <a:latin typeface="Palatino Linotype" pitchFamily="18" charset="0"/>
              </a:defRPr>
            </a:lvl2pPr>
            <a:lvl3pPr algn="l" rtl="0" eaLnBrk="0" fontAlgn="base" hangingPunct="0">
              <a:spcBef>
                <a:spcPct val="0"/>
              </a:spcBef>
              <a:spcAft>
                <a:spcPct val="0"/>
              </a:spcAft>
              <a:defRPr sz="3200">
                <a:solidFill>
                  <a:srgbClr val="79551B"/>
                </a:solidFill>
                <a:latin typeface="Palatino Linotype" pitchFamily="18" charset="0"/>
              </a:defRPr>
            </a:lvl3pPr>
            <a:lvl4pPr algn="l" rtl="0" eaLnBrk="0" fontAlgn="base" hangingPunct="0">
              <a:spcBef>
                <a:spcPct val="0"/>
              </a:spcBef>
              <a:spcAft>
                <a:spcPct val="0"/>
              </a:spcAft>
              <a:defRPr sz="3200">
                <a:solidFill>
                  <a:srgbClr val="79551B"/>
                </a:solidFill>
                <a:latin typeface="Palatino Linotype" pitchFamily="18" charset="0"/>
              </a:defRPr>
            </a:lvl4pPr>
            <a:lvl5pPr algn="l" rtl="0" eaLnBrk="0" fontAlgn="base" hangingPunct="0">
              <a:spcBef>
                <a:spcPct val="0"/>
              </a:spcBef>
              <a:spcAft>
                <a:spcPct val="0"/>
              </a:spcAft>
              <a:defRPr sz="3200">
                <a:solidFill>
                  <a:srgbClr val="79551B"/>
                </a:solidFill>
                <a:latin typeface="Palatino Linotype" pitchFamily="18" charset="0"/>
              </a:defRPr>
            </a:lvl5pPr>
            <a:lvl6pPr marL="457200" algn="l" rtl="0" fontAlgn="base">
              <a:spcBef>
                <a:spcPct val="0"/>
              </a:spcBef>
              <a:spcAft>
                <a:spcPct val="0"/>
              </a:spcAft>
              <a:defRPr sz="3200">
                <a:solidFill>
                  <a:srgbClr val="79551B"/>
                </a:solidFill>
                <a:latin typeface="Palatino Linotype" pitchFamily="18" charset="0"/>
              </a:defRPr>
            </a:lvl6pPr>
            <a:lvl7pPr marL="914400" algn="l" rtl="0" fontAlgn="base">
              <a:spcBef>
                <a:spcPct val="0"/>
              </a:spcBef>
              <a:spcAft>
                <a:spcPct val="0"/>
              </a:spcAft>
              <a:defRPr sz="3200">
                <a:solidFill>
                  <a:srgbClr val="79551B"/>
                </a:solidFill>
                <a:latin typeface="Palatino Linotype" pitchFamily="18" charset="0"/>
              </a:defRPr>
            </a:lvl7pPr>
            <a:lvl8pPr marL="1371600" algn="l" rtl="0" fontAlgn="base">
              <a:spcBef>
                <a:spcPct val="0"/>
              </a:spcBef>
              <a:spcAft>
                <a:spcPct val="0"/>
              </a:spcAft>
              <a:defRPr sz="3200">
                <a:solidFill>
                  <a:srgbClr val="79551B"/>
                </a:solidFill>
                <a:latin typeface="Palatino Linotype" pitchFamily="18" charset="0"/>
              </a:defRPr>
            </a:lvl8pPr>
            <a:lvl9pPr marL="1828800" algn="l" rtl="0" fontAlgn="base">
              <a:spcBef>
                <a:spcPct val="0"/>
              </a:spcBef>
              <a:spcAft>
                <a:spcPct val="0"/>
              </a:spcAft>
              <a:defRPr sz="3200">
                <a:solidFill>
                  <a:srgbClr val="79551B"/>
                </a:solidFill>
                <a:latin typeface="Palatino Linotype"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5400" b="0" i="0" u="none" strike="noStrike" kern="1200" cap="none" spc="0" normalizeH="0" baseline="0" noProof="0" dirty="0">
                <a:ln>
                  <a:noFill/>
                </a:ln>
                <a:solidFill>
                  <a:srgbClr val="19273D"/>
                </a:solidFill>
                <a:effectLst/>
                <a:uLnTx/>
                <a:uFillTx/>
                <a:latin typeface="Montserrat Classic Bold"/>
                <a:ea typeface="+mn-ea"/>
                <a:cs typeface="+mn-cs"/>
              </a:rPr>
              <a:t>Submit a Power of Attorney</a:t>
            </a:r>
          </a:p>
        </p:txBody>
      </p:sp>
      <p:grpSp>
        <p:nvGrpSpPr>
          <p:cNvPr id="6" name="Group 2">
            <a:extLst>
              <a:ext uri="{FF2B5EF4-FFF2-40B4-BE49-F238E27FC236}">
                <a16:creationId xmlns:a16="http://schemas.microsoft.com/office/drawing/2014/main" id="{A2885E64-C173-10C9-D1DE-2629F317A398}"/>
              </a:ext>
              <a:ext uri="{C183D7F6-B498-43B3-948B-1728B52AA6E4}">
                <adec:decorative xmlns:adec="http://schemas.microsoft.com/office/drawing/2017/decorative" val="1"/>
              </a:ext>
            </a:extLst>
          </p:cNvPr>
          <p:cNvGrpSpPr/>
          <p:nvPr/>
        </p:nvGrpSpPr>
        <p:grpSpPr>
          <a:xfrm rot="1785101">
            <a:off x="10380743" y="-419326"/>
            <a:ext cx="9763093" cy="14496118"/>
            <a:chOff x="0" y="0"/>
            <a:chExt cx="2950491" cy="4091952"/>
          </a:xfrm>
        </p:grpSpPr>
        <p:sp>
          <p:nvSpPr>
            <p:cNvPr id="8" name="Freeform 3">
              <a:extLst>
                <a:ext uri="{FF2B5EF4-FFF2-40B4-BE49-F238E27FC236}">
                  <a16:creationId xmlns:a16="http://schemas.microsoft.com/office/drawing/2014/main" id="{9F76B1A0-E00E-43BF-66AE-16282B8C45E9}"/>
                </a:ext>
              </a:extLst>
            </p:cNvPr>
            <p:cNvSpPr/>
            <p:nvPr/>
          </p:nvSpPr>
          <p:spPr>
            <a:xfrm>
              <a:off x="0" y="0"/>
              <a:ext cx="2950491" cy="4091952"/>
            </a:xfrm>
            <a:custGeom>
              <a:avLst/>
              <a:gdLst/>
              <a:ahLst/>
              <a:cxnLst/>
              <a:rect l="l" t="t" r="r" b="b"/>
              <a:pathLst>
                <a:path w="2950491" h="4091952">
                  <a:moveTo>
                    <a:pt x="0" y="0"/>
                  </a:moveTo>
                  <a:lnTo>
                    <a:pt x="2950491" y="0"/>
                  </a:lnTo>
                  <a:lnTo>
                    <a:pt x="2950491" y="4091952"/>
                  </a:lnTo>
                  <a:lnTo>
                    <a:pt x="0" y="4091952"/>
                  </a:lnTo>
                  <a:close/>
                </a:path>
              </a:pathLst>
            </a:custGeom>
            <a:solidFill>
              <a:srgbClr val="FFFFFF"/>
            </a:solidFill>
          </p:spPr>
          <p:txBody>
            <a:bodyPr/>
            <a:lstStyle/>
            <a:p>
              <a:endParaRPr lang="en-US"/>
            </a:p>
          </p:txBody>
        </p:sp>
        <p:sp>
          <p:nvSpPr>
            <p:cNvPr id="9" name="TextBox 4">
              <a:extLst>
                <a:ext uri="{FF2B5EF4-FFF2-40B4-BE49-F238E27FC236}">
                  <a16:creationId xmlns:a16="http://schemas.microsoft.com/office/drawing/2014/main" id="{A8C4383D-C339-5C65-6D68-F84A1D2FB12C}"/>
                </a:ext>
              </a:extLst>
            </p:cNvPr>
            <p:cNvSpPr txBox="1"/>
            <p:nvPr/>
          </p:nvSpPr>
          <p:spPr>
            <a:xfrm>
              <a:off x="0" y="-47625"/>
              <a:ext cx="812800" cy="860425"/>
            </a:xfrm>
            <a:prstGeom prst="rect">
              <a:avLst/>
            </a:prstGeom>
          </p:spPr>
          <p:txBody>
            <a:bodyPr lIns="50800" tIns="50800" rIns="50800" bIns="50800" rtlCol="0" anchor="ctr"/>
            <a:lstStyle/>
            <a:p>
              <a:pPr algn="ctr">
                <a:lnSpc>
                  <a:spcPts val="3499"/>
                </a:lnSpc>
              </a:pPr>
              <a:endParaRPr/>
            </a:p>
          </p:txBody>
        </p:sp>
      </p:grpSp>
      <p:grpSp>
        <p:nvGrpSpPr>
          <p:cNvPr id="10" name="Group 5">
            <a:extLst>
              <a:ext uri="{FF2B5EF4-FFF2-40B4-BE49-F238E27FC236}">
                <a16:creationId xmlns:a16="http://schemas.microsoft.com/office/drawing/2014/main" id="{B02BA3D1-CCC4-874D-E1F3-46B40FEC8F68}"/>
              </a:ext>
              <a:ext uri="{C183D7F6-B498-43B3-948B-1728B52AA6E4}">
                <adec:decorative xmlns:adec="http://schemas.microsoft.com/office/drawing/2017/decorative" val="1"/>
              </a:ext>
            </a:extLst>
          </p:cNvPr>
          <p:cNvGrpSpPr>
            <a:grpSpLocks noChangeAspect="1"/>
          </p:cNvGrpSpPr>
          <p:nvPr/>
        </p:nvGrpSpPr>
        <p:grpSpPr>
          <a:xfrm>
            <a:off x="7595838" y="-1939552"/>
            <a:ext cx="17951488" cy="12226552"/>
            <a:chOff x="0" y="0"/>
            <a:chExt cx="5475623" cy="3729384"/>
          </a:xfrm>
        </p:grpSpPr>
        <p:sp>
          <p:nvSpPr>
            <p:cNvPr id="11" name="Freeform 6">
              <a:extLst>
                <a:ext uri="{FF2B5EF4-FFF2-40B4-BE49-F238E27FC236}">
                  <a16:creationId xmlns:a16="http://schemas.microsoft.com/office/drawing/2014/main" id="{67E6F71F-B155-DDAA-1C21-1D80ECCBC22A}"/>
                </a:ext>
              </a:extLst>
            </p:cNvPr>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solidFill>
              <a:srgbClr val="56C1CA">
                <a:alpha val="50980"/>
              </a:srgbClr>
            </a:solidFill>
          </p:spPr>
          <p:txBody>
            <a:bodyPr/>
            <a:lstStyle/>
            <a:p>
              <a:endParaRPr lang="en-US"/>
            </a:p>
          </p:txBody>
        </p:sp>
        <p:sp>
          <p:nvSpPr>
            <p:cNvPr id="12" name="Freeform 7">
              <a:extLst>
                <a:ext uri="{FF2B5EF4-FFF2-40B4-BE49-F238E27FC236}">
                  <a16:creationId xmlns:a16="http://schemas.microsoft.com/office/drawing/2014/main" id="{3CDB05E9-97A3-9EC3-7B37-F932DB2569C8}"/>
                </a:ext>
              </a:extLst>
            </p:cNvPr>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blipFill>
              <a:blip r:embed="rId3">
                <a:alphaModFix amt="51000"/>
              </a:blip>
              <a:stretch>
                <a:fillRect b="-10117"/>
              </a:stretch>
            </a:blipFill>
          </p:spPr>
          <p:txBody>
            <a:bodyPr/>
            <a:lstStyle/>
            <a:p>
              <a:endParaRPr lang="en-US"/>
            </a:p>
          </p:txBody>
        </p:sp>
      </p:grpSp>
      <p:grpSp>
        <p:nvGrpSpPr>
          <p:cNvPr id="13" name="Group 9">
            <a:extLst>
              <a:ext uri="{FF2B5EF4-FFF2-40B4-BE49-F238E27FC236}">
                <a16:creationId xmlns:a16="http://schemas.microsoft.com/office/drawing/2014/main" id="{D304CEFE-64A7-192D-E6FF-FBCE59B36A9C}"/>
              </a:ext>
              <a:ext uri="{C183D7F6-B498-43B3-948B-1728B52AA6E4}">
                <adec:decorative xmlns:adec="http://schemas.microsoft.com/office/drawing/2017/decorative" val="1"/>
              </a:ext>
            </a:extLst>
          </p:cNvPr>
          <p:cNvGrpSpPr/>
          <p:nvPr/>
        </p:nvGrpSpPr>
        <p:grpSpPr>
          <a:xfrm rot="4506356">
            <a:off x="11751711" y="3450986"/>
            <a:ext cx="5498431" cy="13390683"/>
            <a:chOff x="0" y="0"/>
            <a:chExt cx="6655085" cy="16207556"/>
          </a:xfrm>
        </p:grpSpPr>
        <p:sp>
          <p:nvSpPr>
            <p:cNvPr id="14" name="Freeform 10">
              <a:extLst>
                <a:ext uri="{FF2B5EF4-FFF2-40B4-BE49-F238E27FC236}">
                  <a16:creationId xmlns:a16="http://schemas.microsoft.com/office/drawing/2014/main" id="{00DBFFEE-5922-36E1-C2A1-435870B8FB35}"/>
                </a:ext>
              </a:extLst>
            </p:cNvPr>
            <p:cNvSpPr/>
            <p:nvPr/>
          </p:nvSpPr>
          <p:spPr>
            <a:xfrm>
              <a:off x="0" y="0"/>
              <a:ext cx="6655084" cy="16207556"/>
            </a:xfrm>
            <a:custGeom>
              <a:avLst/>
              <a:gdLst/>
              <a:ahLst/>
              <a:cxnLst/>
              <a:rect l="l" t="t" r="r" b="b"/>
              <a:pathLst>
                <a:path w="6655084" h="16207556">
                  <a:moveTo>
                    <a:pt x="1324610" y="0"/>
                  </a:moveTo>
                  <a:lnTo>
                    <a:pt x="0" y="0"/>
                  </a:lnTo>
                  <a:lnTo>
                    <a:pt x="0" y="14882946"/>
                  </a:lnTo>
                  <a:lnTo>
                    <a:pt x="1324610" y="16207556"/>
                  </a:lnTo>
                  <a:lnTo>
                    <a:pt x="6655084" y="16207556"/>
                  </a:lnTo>
                  <a:lnTo>
                    <a:pt x="6655084" y="0"/>
                  </a:lnTo>
                  <a:lnTo>
                    <a:pt x="1324610" y="0"/>
                  </a:lnTo>
                  <a:lnTo>
                    <a:pt x="1324610" y="0"/>
                  </a:lnTo>
                  <a:close/>
                </a:path>
              </a:pathLst>
            </a:custGeom>
            <a:solidFill>
              <a:srgbClr val="00918F"/>
            </a:solidFill>
          </p:spPr>
          <p:txBody>
            <a:bodyPr/>
            <a:lstStyle/>
            <a:p>
              <a:endParaRPr lang="en-US"/>
            </a:p>
          </p:txBody>
        </p:sp>
      </p:grpSp>
      <p:pic>
        <p:nvPicPr>
          <p:cNvPr id="15" name="Picture 11">
            <a:extLst>
              <a:ext uri="{FF2B5EF4-FFF2-40B4-BE49-F238E27FC236}">
                <a16:creationId xmlns:a16="http://schemas.microsoft.com/office/drawing/2014/main" id="{54F2FD1A-CC7B-7C6D-EB39-2278D269C71C}"/>
              </a:ext>
              <a:ext uri="{C183D7F6-B498-43B3-948B-1728B52AA6E4}">
                <adec:decorative xmlns:adec="http://schemas.microsoft.com/office/drawing/2017/decorative" val="1"/>
              </a:ext>
            </a:extLst>
          </p:cNvPr>
          <p:cNvPicPr>
            <a:picLocks noChangeAspect="1"/>
          </p:cNvPicPr>
          <p:nvPr/>
        </p:nvPicPr>
        <p:blipFill>
          <a:blip r:embed="rId4"/>
          <a:srcRect/>
          <a:stretch>
            <a:fillRect/>
          </a:stretch>
        </p:blipFill>
        <p:spPr>
          <a:xfrm>
            <a:off x="11516882" y="8203780"/>
            <a:ext cx="6531838" cy="1545345"/>
          </a:xfrm>
          <a:prstGeom prst="rect">
            <a:avLst/>
          </a:prstGeom>
        </p:spPr>
      </p:pic>
      <p:sp>
        <p:nvSpPr>
          <p:cNvPr id="3" name="Content Placeholder 2">
            <a:extLst>
              <a:ext uri="{FF2B5EF4-FFF2-40B4-BE49-F238E27FC236}">
                <a16:creationId xmlns:a16="http://schemas.microsoft.com/office/drawing/2014/main" id="{778C4BBF-2206-06E5-704F-B45E06AD9B08}"/>
              </a:ext>
            </a:extLst>
          </p:cNvPr>
          <p:cNvSpPr>
            <a:spLocks noGrp="1"/>
          </p:cNvSpPr>
          <p:nvPr>
            <p:ph idx="1"/>
          </p:nvPr>
        </p:nvSpPr>
        <p:spPr>
          <a:xfrm>
            <a:off x="790926" y="2350293"/>
            <a:ext cx="10725956" cy="6603207"/>
          </a:xfrm>
        </p:spPr>
        <p:txBody>
          <a:bodyPr vert="horz" lIns="137160" tIns="68580" rIns="137160" bIns="68580" rtlCol="0" anchor="t">
            <a:normAutofit/>
          </a:bodyPr>
          <a:lstStyle/>
          <a:p>
            <a:r>
              <a:rPr lang="en-US" sz="3000" dirty="0">
                <a:latin typeface="Segoe UI" panose="020B0502040204020203" pitchFamily="34" charset="0"/>
                <a:cs typeface="Segoe UI" panose="020B0502040204020203" pitchFamily="34" charset="0"/>
              </a:rPr>
              <a:t>Representatives will need to attach a copy of the physically signed authorization form, such as:</a:t>
            </a:r>
          </a:p>
          <a:p>
            <a:pPr lvl="1"/>
            <a:r>
              <a:rPr lang="en-US" sz="2600" dirty="0">
                <a:latin typeface="Segoe UI" panose="020B0502040204020203" pitchFamily="34" charset="0"/>
                <a:cs typeface="Segoe UI" panose="020B0502040204020203" pitchFamily="34" charset="0"/>
              </a:rPr>
              <a:t>Durables and Statutory POAs (must specify taxes and/or finances)</a:t>
            </a:r>
          </a:p>
          <a:p>
            <a:pPr lvl="1"/>
            <a:r>
              <a:rPr lang="en-US" sz="2600" dirty="0">
                <a:latin typeface="Segoe UI" panose="020B0502040204020203" pitchFamily="34" charset="0"/>
                <a:cs typeface="Segoe UI" panose="020B0502040204020203" pitchFamily="34" charset="0"/>
              </a:rPr>
              <a:t>MTC Universal POA</a:t>
            </a:r>
          </a:p>
          <a:p>
            <a:pPr lvl="1"/>
            <a:r>
              <a:rPr lang="en-US" sz="2600" dirty="0">
                <a:latin typeface="Segoe UI" panose="020B0502040204020203" pitchFamily="34" charset="0"/>
                <a:cs typeface="Segoe UI" panose="020B0502040204020203" pitchFamily="34" charset="0"/>
              </a:rPr>
              <a:t>Montana DOR Form POA</a:t>
            </a:r>
          </a:p>
          <a:p>
            <a:pPr lvl="1"/>
            <a:r>
              <a:rPr lang="en-US" sz="2600" dirty="0">
                <a:latin typeface="Segoe UI" panose="020B0502040204020203" pitchFamily="34" charset="0"/>
                <a:cs typeface="Segoe UI" panose="020B0502040204020203" pitchFamily="34" charset="0"/>
              </a:rPr>
              <a:t>Form 8655</a:t>
            </a:r>
          </a:p>
          <a:p>
            <a:pPr lvl="1"/>
            <a:r>
              <a:rPr lang="en-US" sz="2600" dirty="0">
                <a:latin typeface="Segoe UI" panose="020B0502040204020203" pitchFamily="34" charset="0"/>
                <a:cs typeface="Segoe UI" panose="020B0502040204020203" pitchFamily="34" charset="0"/>
              </a:rPr>
              <a:t>Form 2848 must include in Section 3 (Tax Matters)</a:t>
            </a:r>
          </a:p>
          <a:p>
            <a:pPr lvl="2"/>
            <a:r>
              <a:rPr lang="en-US" sz="2200" dirty="0">
                <a:latin typeface="Segoe UI" panose="020B0502040204020203" pitchFamily="34" charset="0"/>
                <a:cs typeface="Segoe UI" panose="020B0502040204020203" pitchFamily="34" charset="0"/>
              </a:rPr>
              <a:t>Montana</a:t>
            </a:r>
          </a:p>
          <a:p>
            <a:pPr lvl="2"/>
            <a:r>
              <a:rPr lang="en-US" sz="2200" dirty="0">
                <a:latin typeface="Segoe UI" panose="020B0502040204020203" pitchFamily="34" charset="0"/>
                <a:cs typeface="Segoe UI" panose="020B0502040204020203" pitchFamily="34" charset="0"/>
              </a:rPr>
              <a:t>Tax Type</a:t>
            </a:r>
          </a:p>
          <a:p>
            <a:pPr lvl="2"/>
            <a:r>
              <a:rPr lang="en-US" sz="2200" dirty="0">
                <a:latin typeface="Segoe UI" panose="020B0502040204020203" pitchFamily="34" charset="0"/>
                <a:cs typeface="Segoe UI" panose="020B0502040204020203" pitchFamily="34" charset="0"/>
              </a:rPr>
              <a:t>Form Number</a:t>
            </a:r>
          </a:p>
          <a:p>
            <a:pPr lvl="2"/>
            <a:r>
              <a:rPr lang="en-US" sz="2200" dirty="0">
                <a:latin typeface="Segoe UI" panose="020B0502040204020203" pitchFamily="34" charset="0"/>
                <a:cs typeface="Segoe UI" panose="020B0502040204020203" pitchFamily="34" charset="0"/>
              </a:rPr>
              <a:t>Applicable Years</a:t>
            </a:r>
          </a:p>
        </p:txBody>
      </p:sp>
    </p:spTree>
    <p:extLst>
      <p:ext uri="{BB962C8B-B14F-4D97-AF65-F5344CB8AC3E}">
        <p14:creationId xmlns:p14="http://schemas.microsoft.com/office/powerpoint/2010/main" val="14955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214E3-015D-13AA-0FB5-9EDF4C152E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362133-C87A-1CEB-A641-294E432BF11F}"/>
              </a:ext>
            </a:extLst>
          </p:cNvPr>
          <p:cNvSpPr>
            <a:spLocks noGrp="1"/>
          </p:cNvSpPr>
          <p:nvPr>
            <p:ph type="title"/>
          </p:nvPr>
        </p:nvSpPr>
        <p:spPr>
          <a:xfrm>
            <a:off x="304800" y="369227"/>
            <a:ext cx="9677400" cy="1685457"/>
          </a:xfrm>
        </p:spPr>
        <p:txBody>
          <a:bodyPr>
            <a:noAutofit/>
          </a:bodyPr>
          <a:lstStyle/>
          <a:p>
            <a:r>
              <a:rPr lang="en-US" sz="6400" b="1" dirty="0">
                <a:solidFill>
                  <a:srgbClr val="00918F"/>
                </a:solidFill>
                <a:latin typeface="Segoe UI" panose="020B0502040204020203" pitchFamily="34" charset="0"/>
                <a:ea typeface="+mn-ea"/>
                <a:cs typeface="Segoe UI" panose="020B0502040204020203" pitchFamily="34" charset="0"/>
              </a:rPr>
              <a:t>Submit a Power of Attorney</a:t>
            </a:r>
          </a:p>
        </p:txBody>
      </p:sp>
      <p:sp>
        <p:nvSpPr>
          <p:cNvPr id="3" name="Content Placeholder 2">
            <a:extLst>
              <a:ext uri="{FF2B5EF4-FFF2-40B4-BE49-F238E27FC236}">
                <a16:creationId xmlns:a16="http://schemas.microsoft.com/office/drawing/2014/main" id="{8BFF4949-F3FA-1D06-2212-4FCEC031CABC}"/>
              </a:ext>
            </a:extLst>
          </p:cNvPr>
          <p:cNvSpPr>
            <a:spLocks noGrp="1"/>
          </p:cNvSpPr>
          <p:nvPr>
            <p:ph idx="1"/>
          </p:nvPr>
        </p:nvSpPr>
        <p:spPr>
          <a:xfrm>
            <a:off x="914400" y="3094876"/>
            <a:ext cx="13944600" cy="4495800"/>
          </a:xfrm>
        </p:spPr>
        <p:txBody>
          <a:bodyPr>
            <a:normAutofit/>
          </a:bodyPr>
          <a:lstStyle/>
          <a:p>
            <a:pPr marL="0" indent="0">
              <a:buNone/>
            </a:pPr>
            <a:r>
              <a:rPr lang="en-US" sz="2700" b="1" dirty="0"/>
              <a:t>POAs for deceased taxpayers will not be accepted!</a:t>
            </a:r>
          </a:p>
          <a:p>
            <a:pPr marL="0" indent="0">
              <a:buNone/>
            </a:pPr>
            <a:endParaRPr lang="en-US" sz="2700" dirty="0"/>
          </a:p>
          <a:p>
            <a:pPr marL="0" indent="0">
              <a:buNone/>
            </a:pPr>
            <a:r>
              <a:rPr lang="en-US" sz="2700" dirty="0"/>
              <a:t>Authorization for representation of a decedents tax accounts requires a court certified Letter of Appointment of Representative.</a:t>
            </a:r>
          </a:p>
          <a:p>
            <a:pPr marL="0" indent="0">
              <a:buNone/>
            </a:pPr>
            <a:endParaRPr lang="en-US" sz="2700" dirty="0"/>
          </a:p>
          <a:p>
            <a:pPr marL="0" indent="0">
              <a:buNone/>
            </a:pPr>
            <a:endParaRPr lang="en-US" sz="2700" dirty="0"/>
          </a:p>
          <a:p>
            <a:pPr marL="0" indent="0">
              <a:buNone/>
            </a:pPr>
            <a:endParaRPr lang="en-US" sz="2700" dirty="0"/>
          </a:p>
          <a:p>
            <a:pPr marL="0" indent="0">
              <a:buNone/>
            </a:pPr>
            <a:r>
              <a:rPr lang="en-US" sz="2700" dirty="0"/>
              <a:t>For more information and Step-by-Step instructions:</a:t>
            </a:r>
          </a:p>
          <a:p>
            <a:pPr marL="0" indent="0">
              <a:buNone/>
            </a:pPr>
            <a:r>
              <a:rPr lang="en-US" sz="2700" dirty="0">
                <a:hlinkClick r:id="rId3"/>
              </a:rPr>
              <a:t>https://revenue.mt.gov/publications/power-of-attorney</a:t>
            </a:r>
            <a:r>
              <a:rPr lang="en-US" sz="2700" dirty="0"/>
              <a:t> </a:t>
            </a:r>
          </a:p>
          <a:p>
            <a:pPr marL="0" indent="0">
              <a:buNone/>
            </a:pPr>
            <a:endParaRPr lang="en-US" dirty="0"/>
          </a:p>
        </p:txBody>
      </p:sp>
      <p:grpSp>
        <p:nvGrpSpPr>
          <p:cNvPr id="5" name="Group 3">
            <a:extLst>
              <a:ext uri="{FF2B5EF4-FFF2-40B4-BE49-F238E27FC236}">
                <a16:creationId xmlns:a16="http://schemas.microsoft.com/office/drawing/2014/main" id="{D7CCE2E1-B9FF-E061-DE08-B6DC97EDBBEC}"/>
              </a:ext>
              <a:ext uri="{C183D7F6-B498-43B3-948B-1728B52AA6E4}">
                <adec:decorative xmlns:adec="http://schemas.microsoft.com/office/drawing/2017/decorative" val="1"/>
              </a:ext>
            </a:extLst>
          </p:cNvPr>
          <p:cNvGrpSpPr>
            <a:grpSpLocks noChangeAspect="1"/>
          </p:cNvGrpSpPr>
          <p:nvPr/>
        </p:nvGrpSpPr>
        <p:grpSpPr>
          <a:xfrm>
            <a:off x="8961121" y="-5433"/>
            <a:ext cx="9326879" cy="5246370"/>
            <a:chOff x="0" y="0"/>
            <a:chExt cx="6089457" cy="3425320"/>
          </a:xfrm>
        </p:grpSpPr>
        <p:sp>
          <p:nvSpPr>
            <p:cNvPr id="6" name="Freeform 4">
              <a:extLst>
                <a:ext uri="{FF2B5EF4-FFF2-40B4-BE49-F238E27FC236}">
                  <a16:creationId xmlns:a16="http://schemas.microsoft.com/office/drawing/2014/main" id="{97D2B69D-A12A-37AA-B728-C4AC2689A952}"/>
                </a:ext>
              </a:extLst>
            </p:cNvPr>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solidFill>
              <a:srgbClr val="539BE0">
                <a:alpha val="89804"/>
              </a:srgbClr>
            </a:solidFill>
          </p:spPr>
          <p:txBody>
            <a:bodyPr/>
            <a:lstStyle/>
            <a:p>
              <a:endParaRPr lang="en-US"/>
            </a:p>
          </p:txBody>
        </p:sp>
        <p:sp>
          <p:nvSpPr>
            <p:cNvPr id="7" name="Freeform 5">
              <a:extLst>
                <a:ext uri="{FF2B5EF4-FFF2-40B4-BE49-F238E27FC236}">
                  <a16:creationId xmlns:a16="http://schemas.microsoft.com/office/drawing/2014/main" id="{55210EE8-7E55-45D1-B055-72DD0A0F2695}"/>
                </a:ext>
              </a:extLst>
            </p:cNvPr>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blipFill>
              <a:blip r:embed="rId4">
                <a:alphaModFix amt="90000"/>
              </a:blip>
              <a:stretch>
                <a:fillRect b="-26999"/>
              </a:stretch>
            </a:blipFill>
          </p:spPr>
          <p:txBody>
            <a:bodyPr/>
            <a:lstStyle/>
            <a:p>
              <a:endParaRPr lang="en-US"/>
            </a:p>
          </p:txBody>
        </p:sp>
      </p:grpSp>
      <p:grpSp>
        <p:nvGrpSpPr>
          <p:cNvPr id="8" name="Group 6">
            <a:extLst>
              <a:ext uri="{FF2B5EF4-FFF2-40B4-BE49-F238E27FC236}">
                <a16:creationId xmlns:a16="http://schemas.microsoft.com/office/drawing/2014/main" id="{70C6DAFF-833B-FB03-E66F-4AFFF817544F}"/>
              </a:ext>
              <a:ext uri="{C183D7F6-B498-43B3-948B-1728B52AA6E4}">
                <adec:decorative xmlns:adec="http://schemas.microsoft.com/office/drawing/2017/decorative" val="1"/>
              </a:ext>
            </a:extLst>
          </p:cNvPr>
          <p:cNvGrpSpPr/>
          <p:nvPr/>
        </p:nvGrpSpPr>
        <p:grpSpPr>
          <a:xfrm rot="-3633121">
            <a:off x="12755685" y="-6153166"/>
            <a:ext cx="5498431" cy="13390683"/>
            <a:chOff x="0" y="0"/>
            <a:chExt cx="6655085" cy="16207556"/>
          </a:xfrm>
        </p:grpSpPr>
        <p:sp>
          <p:nvSpPr>
            <p:cNvPr id="9" name="Freeform 7">
              <a:extLst>
                <a:ext uri="{FF2B5EF4-FFF2-40B4-BE49-F238E27FC236}">
                  <a16:creationId xmlns:a16="http://schemas.microsoft.com/office/drawing/2014/main" id="{0386156E-0D31-F130-0223-470D079E1E7D}"/>
                </a:ext>
              </a:extLst>
            </p:cNvPr>
            <p:cNvSpPr/>
            <p:nvPr/>
          </p:nvSpPr>
          <p:spPr>
            <a:xfrm>
              <a:off x="0" y="0"/>
              <a:ext cx="6655084" cy="16207556"/>
            </a:xfrm>
            <a:custGeom>
              <a:avLst/>
              <a:gdLst/>
              <a:ahLst/>
              <a:cxnLst/>
              <a:rect l="l" t="t" r="r" b="b"/>
              <a:pathLst>
                <a:path w="6655084" h="16207556">
                  <a:moveTo>
                    <a:pt x="1324610" y="0"/>
                  </a:moveTo>
                  <a:lnTo>
                    <a:pt x="0" y="0"/>
                  </a:lnTo>
                  <a:lnTo>
                    <a:pt x="0" y="14882946"/>
                  </a:lnTo>
                  <a:lnTo>
                    <a:pt x="1324610" y="16207556"/>
                  </a:lnTo>
                  <a:lnTo>
                    <a:pt x="6655084" y="16207556"/>
                  </a:lnTo>
                  <a:lnTo>
                    <a:pt x="6655084" y="0"/>
                  </a:lnTo>
                  <a:lnTo>
                    <a:pt x="1324610" y="0"/>
                  </a:lnTo>
                  <a:lnTo>
                    <a:pt x="1324610" y="0"/>
                  </a:lnTo>
                  <a:close/>
                </a:path>
              </a:pathLst>
            </a:custGeom>
            <a:solidFill>
              <a:srgbClr val="00918F">
                <a:alpha val="64706"/>
              </a:srgbClr>
            </a:solidFill>
          </p:spPr>
          <p:txBody>
            <a:bodyPr/>
            <a:lstStyle/>
            <a:p>
              <a:endParaRPr lang="en-US"/>
            </a:p>
          </p:txBody>
        </p:sp>
      </p:grpSp>
      <p:pic>
        <p:nvPicPr>
          <p:cNvPr id="10" name="Picture 2">
            <a:extLst>
              <a:ext uri="{FF2B5EF4-FFF2-40B4-BE49-F238E27FC236}">
                <a16:creationId xmlns:a16="http://schemas.microsoft.com/office/drawing/2014/main" id="{4C48627F-8956-8E76-4F7E-FB078713480B}"/>
              </a:ext>
              <a:ext uri="{C183D7F6-B498-43B3-948B-1728B52AA6E4}">
                <adec:decorative xmlns:adec="http://schemas.microsoft.com/office/drawing/2017/decorative" val="1"/>
              </a:ext>
            </a:extLst>
          </p:cNvPr>
          <p:cNvPicPr>
            <a:picLocks noChangeAspect="1"/>
          </p:cNvPicPr>
          <p:nvPr/>
        </p:nvPicPr>
        <p:blipFill>
          <a:blip r:embed="rId5"/>
          <a:srcRect/>
          <a:stretch>
            <a:fillRect/>
          </a:stretch>
        </p:blipFill>
        <p:spPr>
          <a:xfrm>
            <a:off x="13335000" y="8953500"/>
            <a:ext cx="4570826" cy="1079061"/>
          </a:xfrm>
          <a:prstGeom prst="rect">
            <a:avLst/>
          </a:prstGeom>
        </p:spPr>
      </p:pic>
    </p:spTree>
    <p:extLst>
      <p:ext uri="{BB962C8B-B14F-4D97-AF65-F5344CB8AC3E}">
        <p14:creationId xmlns:p14="http://schemas.microsoft.com/office/powerpoint/2010/main" val="37353078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noGrp="1"/>
          </p:cNvSpPr>
          <p:nvPr>
            <p:ph type="title" idx="4294967295"/>
          </p:nvPr>
        </p:nvSpPr>
        <p:spPr bwMode="auto">
          <a:xfrm>
            <a:off x="708167" y="818609"/>
            <a:ext cx="6442941" cy="1085850"/>
          </a:xfrm>
          <a:prstGeom prst="rect">
            <a:avLst/>
          </a:prstGeom>
          <a:noFill/>
          <a:ln w="9525">
            <a:noFill/>
            <a:prstDash/>
            <a:miter lim="800000"/>
            <a:headEnd/>
            <a:tailEnd/>
          </a:ln>
          <a:effectLst/>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lvl1pPr algn="l" rtl="0" eaLnBrk="0" fontAlgn="base" hangingPunct="0">
              <a:spcBef>
                <a:spcPct val="0"/>
              </a:spcBef>
              <a:spcAft>
                <a:spcPct val="0"/>
              </a:spcAft>
              <a:defRPr sz="3200">
                <a:solidFill>
                  <a:srgbClr val="79551B"/>
                </a:solidFill>
                <a:latin typeface="+mj-lt"/>
                <a:ea typeface="+mj-ea"/>
                <a:cs typeface="+mj-cs"/>
              </a:defRPr>
            </a:lvl1pPr>
            <a:lvl2pPr algn="l" rtl="0" eaLnBrk="0" fontAlgn="base" hangingPunct="0">
              <a:spcBef>
                <a:spcPct val="0"/>
              </a:spcBef>
              <a:spcAft>
                <a:spcPct val="0"/>
              </a:spcAft>
              <a:defRPr sz="3200">
                <a:solidFill>
                  <a:srgbClr val="79551B"/>
                </a:solidFill>
                <a:latin typeface="Palatino Linotype" pitchFamily="18" charset="0"/>
              </a:defRPr>
            </a:lvl2pPr>
            <a:lvl3pPr algn="l" rtl="0" eaLnBrk="0" fontAlgn="base" hangingPunct="0">
              <a:spcBef>
                <a:spcPct val="0"/>
              </a:spcBef>
              <a:spcAft>
                <a:spcPct val="0"/>
              </a:spcAft>
              <a:defRPr sz="3200">
                <a:solidFill>
                  <a:srgbClr val="79551B"/>
                </a:solidFill>
                <a:latin typeface="Palatino Linotype" pitchFamily="18" charset="0"/>
              </a:defRPr>
            </a:lvl3pPr>
            <a:lvl4pPr algn="l" rtl="0" eaLnBrk="0" fontAlgn="base" hangingPunct="0">
              <a:spcBef>
                <a:spcPct val="0"/>
              </a:spcBef>
              <a:spcAft>
                <a:spcPct val="0"/>
              </a:spcAft>
              <a:defRPr sz="3200">
                <a:solidFill>
                  <a:srgbClr val="79551B"/>
                </a:solidFill>
                <a:latin typeface="Palatino Linotype" pitchFamily="18" charset="0"/>
              </a:defRPr>
            </a:lvl4pPr>
            <a:lvl5pPr algn="l" rtl="0" eaLnBrk="0" fontAlgn="base" hangingPunct="0">
              <a:spcBef>
                <a:spcPct val="0"/>
              </a:spcBef>
              <a:spcAft>
                <a:spcPct val="0"/>
              </a:spcAft>
              <a:defRPr sz="3200">
                <a:solidFill>
                  <a:srgbClr val="79551B"/>
                </a:solidFill>
                <a:latin typeface="Palatino Linotype" pitchFamily="18" charset="0"/>
              </a:defRPr>
            </a:lvl5pPr>
            <a:lvl6pPr marL="457200" algn="l" rtl="0" fontAlgn="base">
              <a:spcBef>
                <a:spcPct val="0"/>
              </a:spcBef>
              <a:spcAft>
                <a:spcPct val="0"/>
              </a:spcAft>
              <a:defRPr sz="3200">
                <a:solidFill>
                  <a:srgbClr val="79551B"/>
                </a:solidFill>
                <a:latin typeface="Palatino Linotype" pitchFamily="18" charset="0"/>
              </a:defRPr>
            </a:lvl6pPr>
            <a:lvl7pPr marL="914400" algn="l" rtl="0" fontAlgn="base">
              <a:spcBef>
                <a:spcPct val="0"/>
              </a:spcBef>
              <a:spcAft>
                <a:spcPct val="0"/>
              </a:spcAft>
              <a:defRPr sz="3200">
                <a:solidFill>
                  <a:srgbClr val="79551B"/>
                </a:solidFill>
                <a:latin typeface="Palatino Linotype" pitchFamily="18" charset="0"/>
              </a:defRPr>
            </a:lvl7pPr>
            <a:lvl8pPr marL="1371600" algn="l" rtl="0" fontAlgn="base">
              <a:spcBef>
                <a:spcPct val="0"/>
              </a:spcBef>
              <a:spcAft>
                <a:spcPct val="0"/>
              </a:spcAft>
              <a:defRPr sz="3200">
                <a:solidFill>
                  <a:srgbClr val="79551B"/>
                </a:solidFill>
                <a:latin typeface="Palatino Linotype" pitchFamily="18" charset="0"/>
              </a:defRPr>
            </a:lvl8pPr>
            <a:lvl9pPr marL="1828800" algn="l" rtl="0" fontAlgn="base">
              <a:spcBef>
                <a:spcPct val="0"/>
              </a:spcBef>
              <a:spcAft>
                <a:spcPct val="0"/>
              </a:spcAft>
              <a:defRPr sz="3200">
                <a:solidFill>
                  <a:srgbClr val="79551B"/>
                </a:solidFill>
                <a:latin typeface="Palatino Linotype"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5400" b="0" i="0" u="none" strike="noStrike" kern="1200" cap="none" spc="0" normalizeH="0" baseline="0" noProof="0" dirty="0">
                <a:ln>
                  <a:noFill/>
                </a:ln>
                <a:solidFill>
                  <a:srgbClr val="19273D"/>
                </a:solidFill>
                <a:effectLst/>
                <a:uLnTx/>
                <a:uFillTx/>
                <a:latin typeface="Montserrat Classic Bold"/>
                <a:ea typeface="+mn-ea"/>
                <a:cs typeface="+mn-cs"/>
              </a:rPr>
              <a:t>Payments in TAP</a:t>
            </a:r>
          </a:p>
        </p:txBody>
      </p:sp>
      <p:sp>
        <p:nvSpPr>
          <p:cNvPr id="3" name="Content Placeholder 2"/>
          <p:cNvSpPr>
            <a:spLocks noGrp="1"/>
          </p:cNvSpPr>
          <p:nvPr>
            <p:ph idx="1"/>
          </p:nvPr>
        </p:nvSpPr>
        <p:spPr>
          <a:xfrm>
            <a:off x="705713" y="2408386"/>
            <a:ext cx="9611559" cy="7200900"/>
          </a:xfrm>
        </p:spPr>
        <p:txBody>
          <a:bodyPr vert="horz" lIns="137160" tIns="68580" rIns="137160" bIns="68580" rtlCol="0" anchor="t">
            <a:normAutofit/>
          </a:bodyPr>
          <a:lstStyle/>
          <a:p>
            <a:r>
              <a:rPr lang="en-US" sz="3000" dirty="0">
                <a:solidFill>
                  <a:srgbClr val="19273D"/>
                </a:solidFill>
                <a:latin typeface="Segoe UI" panose="020B0502040204020203" pitchFamily="34" charset="0"/>
                <a:cs typeface="Segoe UI" panose="020B0502040204020203" pitchFamily="34" charset="0"/>
              </a:rPr>
              <a:t>E-check Payments</a:t>
            </a:r>
          </a:p>
          <a:p>
            <a:pPr lvl="1">
              <a:buFont typeface="Arial" panose="020B0604020202020204" pitchFamily="34" charset="0"/>
              <a:buChar char="•"/>
            </a:pPr>
            <a:r>
              <a:rPr lang="en-US" dirty="0">
                <a:solidFill>
                  <a:srgbClr val="19273D"/>
                </a:solidFill>
                <a:latin typeface="Segoe UI" panose="020B0502040204020203" pitchFamily="34" charset="0"/>
                <a:cs typeface="Segoe UI" panose="020B0502040204020203" pitchFamily="34" charset="0"/>
              </a:rPr>
              <a:t>Free processing in TAP</a:t>
            </a:r>
          </a:p>
          <a:p>
            <a:pPr lvl="1">
              <a:buFont typeface="Arial" panose="020B0604020202020204" pitchFamily="34" charset="0"/>
              <a:buChar char="•"/>
            </a:pPr>
            <a:endParaRPr lang="en-US" sz="3000" dirty="0">
              <a:solidFill>
                <a:srgbClr val="19273D"/>
              </a:solidFill>
              <a:latin typeface="Segoe UI" panose="020B0502040204020203" pitchFamily="34" charset="0"/>
              <a:cs typeface="Segoe UI" panose="020B0502040204020203" pitchFamily="34" charset="0"/>
            </a:endParaRPr>
          </a:p>
          <a:p>
            <a:r>
              <a:rPr lang="en-US" sz="3000" dirty="0">
                <a:solidFill>
                  <a:srgbClr val="19273D"/>
                </a:solidFill>
                <a:latin typeface="Segoe UI" panose="020B0502040204020203" pitchFamily="34" charset="0"/>
                <a:cs typeface="Segoe UI" panose="020B0502040204020203" pitchFamily="34" charset="0"/>
              </a:rPr>
              <a:t>Credit/Debit Card Payments</a:t>
            </a:r>
          </a:p>
          <a:p>
            <a:pPr lvl="1">
              <a:buFont typeface="Arial" panose="020B0604020202020204" pitchFamily="34" charset="0"/>
              <a:buChar char="•"/>
            </a:pPr>
            <a:r>
              <a:rPr lang="en-US" dirty="0">
                <a:solidFill>
                  <a:srgbClr val="19273D"/>
                </a:solidFill>
                <a:latin typeface="Segoe UI" panose="020B0502040204020203" pitchFamily="34" charset="0"/>
                <a:cs typeface="Segoe UI" panose="020B0502040204020203" pitchFamily="34" charset="0"/>
              </a:rPr>
              <a:t>Small processing fee</a:t>
            </a:r>
          </a:p>
          <a:p>
            <a:pPr lvl="1">
              <a:buFont typeface="Arial" panose="020B0604020202020204" pitchFamily="34" charset="0"/>
              <a:buChar char="•"/>
            </a:pPr>
            <a:endParaRPr lang="en-US" sz="3000" dirty="0">
              <a:solidFill>
                <a:srgbClr val="19273D"/>
              </a:solidFill>
              <a:latin typeface="Segoe UI" panose="020B0502040204020203" pitchFamily="34" charset="0"/>
              <a:cs typeface="Segoe UI" panose="020B0502040204020203" pitchFamily="34" charset="0"/>
            </a:endParaRPr>
          </a:p>
          <a:p>
            <a:pPr marL="0" indent="0">
              <a:buNone/>
            </a:pPr>
            <a:endParaRPr lang="en-US" sz="2700" dirty="0"/>
          </a:p>
          <a:p>
            <a:pPr marL="0" indent="0">
              <a:buNone/>
            </a:pPr>
            <a:endParaRPr lang="en-US" sz="2700" dirty="0"/>
          </a:p>
        </p:txBody>
      </p:sp>
      <p:grpSp>
        <p:nvGrpSpPr>
          <p:cNvPr id="5" name="Group 2">
            <a:extLst>
              <a:ext uri="{FF2B5EF4-FFF2-40B4-BE49-F238E27FC236}">
                <a16:creationId xmlns:a16="http://schemas.microsoft.com/office/drawing/2014/main" id="{ED0534D4-4EED-4CFF-9C23-66E538DBFBDF}"/>
              </a:ext>
              <a:ext uri="{C183D7F6-B498-43B3-948B-1728B52AA6E4}">
                <adec:decorative xmlns:adec="http://schemas.microsoft.com/office/drawing/2017/decorative" val="1"/>
              </a:ext>
            </a:extLst>
          </p:cNvPr>
          <p:cNvGrpSpPr/>
          <p:nvPr/>
        </p:nvGrpSpPr>
        <p:grpSpPr>
          <a:xfrm rot="1785101">
            <a:off x="10267730" y="-550672"/>
            <a:ext cx="11202646" cy="15536631"/>
            <a:chOff x="0" y="0"/>
            <a:chExt cx="2950491" cy="4091952"/>
          </a:xfrm>
        </p:grpSpPr>
        <p:sp>
          <p:nvSpPr>
            <p:cNvPr id="6" name="Freeform 3">
              <a:extLst>
                <a:ext uri="{FF2B5EF4-FFF2-40B4-BE49-F238E27FC236}">
                  <a16:creationId xmlns:a16="http://schemas.microsoft.com/office/drawing/2014/main" id="{31A82CD5-9570-4666-8218-003B4DD06378}"/>
                </a:ext>
              </a:extLst>
            </p:cNvPr>
            <p:cNvSpPr/>
            <p:nvPr/>
          </p:nvSpPr>
          <p:spPr>
            <a:xfrm>
              <a:off x="0" y="0"/>
              <a:ext cx="2950491" cy="4091952"/>
            </a:xfrm>
            <a:custGeom>
              <a:avLst/>
              <a:gdLst/>
              <a:ahLst/>
              <a:cxnLst/>
              <a:rect l="l" t="t" r="r" b="b"/>
              <a:pathLst>
                <a:path w="2950491" h="4091952">
                  <a:moveTo>
                    <a:pt x="0" y="0"/>
                  </a:moveTo>
                  <a:lnTo>
                    <a:pt x="2950491" y="0"/>
                  </a:lnTo>
                  <a:lnTo>
                    <a:pt x="2950491" y="4091952"/>
                  </a:lnTo>
                  <a:lnTo>
                    <a:pt x="0" y="4091952"/>
                  </a:lnTo>
                  <a:close/>
                </a:path>
              </a:pathLst>
            </a:custGeom>
            <a:solidFill>
              <a:srgbClr val="FFFFFF"/>
            </a:solidFill>
          </p:spPr>
          <p:txBody>
            <a:bodyPr/>
            <a:lstStyle/>
            <a:p>
              <a:endParaRPr lang="en-US"/>
            </a:p>
          </p:txBody>
        </p:sp>
        <p:sp>
          <p:nvSpPr>
            <p:cNvPr id="8" name="TextBox 4">
              <a:extLst>
                <a:ext uri="{FF2B5EF4-FFF2-40B4-BE49-F238E27FC236}">
                  <a16:creationId xmlns:a16="http://schemas.microsoft.com/office/drawing/2014/main" id="{16BD4E36-A8D1-4AB3-982D-26C412638313}"/>
                </a:ext>
              </a:extLst>
            </p:cNvPr>
            <p:cNvSpPr txBox="1"/>
            <p:nvPr/>
          </p:nvSpPr>
          <p:spPr>
            <a:xfrm>
              <a:off x="0" y="-47625"/>
              <a:ext cx="812800" cy="860425"/>
            </a:xfrm>
            <a:prstGeom prst="rect">
              <a:avLst/>
            </a:prstGeom>
          </p:spPr>
          <p:txBody>
            <a:bodyPr lIns="50800" tIns="50800" rIns="50800" bIns="50800" rtlCol="0" anchor="ctr"/>
            <a:lstStyle/>
            <a:p>
              <a:pPr algn="ctr">
                <a:lnSpc>
                  <a:spcPts val="3499"/>
                </a:lnSpc>
              </a:pPr>
              <a:endParaRPr/>
            </a:p>
          </p:txBody>
        </p:sp>
      </p:grpSp>
      <p:grpSp>
        <p:nvGrpSpPr>
          <p:cNvPr id="9" name="Group 5">
            <a:extLst>
              <a:ext uri="{FF2B5EF4-FFF2-40B4-BE49-F238E27FC236}">
                <a16:creationId xmlns:a16="http://schemas.microsoft.com/office/drawing/2014/main" id="{349D6A46-4936-41FB-AFDB-15109D5B5F45}"/>
              </a:ext>
              <a:ext uri="{C183D7F6-B498-43B3-948B-1728B52AA6E4}">
                <adec:decorative xmlns:adec="http://schemas.microsoft.com/office/drawing/2017/decorative" val="1"/>
              </a:ext>
            </a:extLst>
          </p:cNvPr>
          <p:cNvGrpSpPr>
            <a:grpSpLocks noChangeAspect="1"/>
          </p:cNvGrpSpPr>
          <p:nvPr/>
        </p:nvGrpSpPr>
        <p:grpSpPr>
          <a:xfrm>
            <a:off x="7595838" y="-1939552"/>
            <a:ext cx="17951488" cy="12226552"/>
            <a:chOff x="0" y="0"/>
            <a:chExt cx="5475623" cy="3729384"/>
          </a:xfrm>
        </p:grpSpPr>
        <p:sp>
          <p:nvSpPr>
            <p:cNvPr id="10" name="Freeform 6">
              <a:extLst>
                <a:ext uri="{FF2B5EF4-FFF2-40B4-BE49-F238E27FC236}">
                  <a16:creationId xmlns:a16="http://schemas.microsoft.com/office/drawing/2014/main" id="{6D4389B0-8FF6-4091-A4B0-13193AB7D899}"/>
                </a:ext>
              </a:extLst>
            </p:cNvPr>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solidFill>
              <a:srgbClr val="56C1CA">
                <a:alpha val="50980"/>
              </a:srgbClr>
            </a:solidFill>
          </p:spPr>
          <p:txBody>
            <a:bodyPr/>
            <a:lstStyle/>
            <a:p>
              <a:endParaRPr lang="en-US"/>
            </a:p>
          </p:txBody>
        </p:sp>
        <p:sp>
          <p:nvSpPr>
            <p:cNvPr id="11" name="Freeform 7">
              <a:extLst>
                <a:ext uri="{FF2B5EF4-FFF2-40B4-BE49-F238E27FC236}">
                  <a16:creationId xmlns:a16="http://schemas.microsoft.com/office/drawing/2014/main" id="{1949416E-A438-4E80-BC20-498FB6BC73FE}"/>
                </a:ext>
              </a:extLst>
            </p:cNvPr>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blipFill>
              <a:blip r:embed="rId3">
                <a:alphaModFix amt="51000"/>
              </a:blip>
              <a:stretch>
                <a:fillRect b="-10117"/>
              </a:stretch>
            </a:blipFill>
          </p:spPr>
          <p:txBody>
            <a:bodyPr/>
            <a:lstStyle/>
            <a:p>
              <a:endParaRPr lang="en-US"/>
            </a:p>
          </p:txBody>
        </p:sp>
      </p:grpSp>
      <p:grpSp>
        <p:nvGrpSpPr>
          <p:cNvPr id="12" name="Group 9">
            <a:extLst>
              <a:ext uri="{FF2B5EF4-FFF2-40B4-BE49-F238E27FC236}">
                <a16:creationId xmlns:a16="http://schemas.microsoft.com/office/drawing/2014/main" id="{D2871B09-AB7A-498D-BF0C-8766FE3BC5BC}"/>
              </a:ext>
              <a:ext uri="{C183D7F6-B498-43B3-948B-1728B52AA6E4}">
                <adec:decorative xmlns:adec="http://schemas.microsoft.com/office/drawing/2017/decorative" val="1"/>
              </a:ext>
            </a:extLst>
          </p:cNvPr>
          <p:cNvGrpSpPr/>
          <p:nvPr/>
        </p:nvGrpSpPr>
        <p:grpSpPr>
          <a:xfrm rot="4506356">
            <a:off x="11751711" y="3450986"/>
            <a:ext cx="5498431" cy="13390683"/>
            <a:chOff x="0" y="0"/>
            <a:chExt cx="6655085" cy="16207556"/>
          </a:xfrm>
        </p:grpSpPr>
        <p:sp>
          <p:nvSpPr>
            <p:cNvPr id="13" name="Freeform 10">
              <a:extLst>
                <a:ext uri="{FF2B5EF4-FFF2-40B4-BE49-F238E27FC236}">
                  <a16:creationId xmlns:a16="http://schemas.microsoft.com/office/drawing/2014/main" id="{B07E3C78-78E1-46B7-BE25-417B3A84CAE1}"/>
                </a:ext>
              </a:extLst>
            </p:cNvPr>
            <p:cNvSpPr/>
            <p:nvPr/>
          </p:nvSpPr>
          <p:spPr>
            <a:xfrm>
              <a:off x="0" y="0"/>
              <a:ext cx="6655084" cy="16207556"/>
            </a:xfrm>
            <a:custGeom>
              <a:avLst/>
              <a:gdLst/>
              <a:ahLst/>
              <a:cxnLst/>
              <a:rect l="l" t="t" r="r" b="b"/>
              <a:pathLst>
                <a:path w="6655084" h="16207556">
                  <a:moveTo>
                    <a:pt x="1324610" y="0"/>
                  </a:moveTo>
                  <a:lnTo>
                    <a:pt x="0" y="0"/>
                  </a:lnTo>
                  <a:lnTo>
                    <a:pt x="0" y="14882946"/>
                  </a:lnTo>
                  <a:lnTo>
                    <a:pt x="1324610" y="16207556"/>
                  </a:lnTo>
                  <a:lnTo>
                    <a:pt x="6655084" y="16207556"/>
                  </a:lnTo>
                  <a:lnTo>
                    <a:pt x="6655084" y="0"/>
                  </a:lnTo>
                  <a:lnTo>
                    <a:pt x="1324610" y="0"/>
                  </a:lnTo>
                  <a:lnTo>
                    <a:pt x="1324610" y="0"/>
                  </a:lnTo>
                  <a:close/>
                </a:path>
              </a:pathLst>
            </a:custGeom>
            <a:solidFill>
              <a:srgbClr val="00918F"/>
            </a:solidFill>
          </p:spPr>
          <p:txBody>
            <a:bodyPr/>
            <a:lstStyle/>
            <a:p>
              <a:endParaRPr lang="en-US"/>
            </a:p>
          </p:txBody>
        </p:sp>
      </p:grpSp>
      <p:pic>
        <p:nvPicPr>
          <p:cNvPr id="14" name="Picture 11">
            <a:extLst>
              <a:ext uri="{FF2B5EF4-FFF2-40B4-BE49-F238E27FC236}">
                <a16:creationId xmlns:a16="http://schemas.microsoft.com/office/drawing/2014/main" id="{5E2F362F-EFBD-4373-9EE6-8615FBB876B5}"/>
              </a:ext>
              <a:ext uri="{C183D7F6-B498-43B3-948B-1728B52AA6E4}">
                <adec:decorative xmlns:adec="http://schemas.microsoft.com/office/drawing/2017/decorative" val="1"/>
              </a:ext>
            </a:extLst>
          </p:cNvPr>
          <p:cNvPicPr>
            <a:picLocks noChangeAspect="1"/>
          </p:cNvPicPr>
          <p:nvPr/>
        </p:nvPicPr>
        <p:blipFill>
          <a:blip r:embed="rId4"/>
          <a:srcRect/>
          <a:stretch>
            <a:fillRect/>
          </a:stretch>
        </p:blipFill>
        <p:spPr>
          <a:xfrm>
            <a:off x="11572628" y="7914368"/>
            <a:ext cx="6531838" cy="1545345"/>
          </a:xfrm>
          <a:prstGeom prst="rect">
            <a:avLst/>
          </a:prstGeom>
        </p:spPr>
      </p:pic>
    </p:spTree>
    <p:extLst>
      <p:ext uri="{BB962C8B-B14F-4D97-AF65-F5344CB8AC3E}">
        <p14:creationId xmlns:p14="http://schemas.microsoft.com/office/powerpoint/2010/main" val="1757617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17552"/>
            <a:ext cx="9135337" cy="1600200"/>
          </a:xfrm>
        </p:spPr>
        <p:txBody>
          <a:bodyPr>
            <a:normAutofit fontScale="90000"/>
          </a:bodyPr>
          <a:lstStyle/>
          <a:p>
            <a:pPr algn="l"/>
            <a:r>
              <a:rPr lang="en-US" sz="6399" b="1" dirty="0">
                <a:solidFill>
                  <a:srgbClr val="00918F"/>
                </a:solidFill>
                <a:latin typeface="Segoe UI" panose="020B0502040204020203" pitchFamily="34" charset="0"/>
                <a:ea typeface="+mn-ea"/>
                <a:cs typeface="Segoe UI" panose="020B0502040204020203" pitchFamily="34" charset="0"/>
              </a:rPr>
              <a:t>TransAction Portal (TAP)</a:t>
            </a:r>
          </a:p>
        </p:txBody>
      </p:sp>
      <p:sp>
        <p:nvSpPr>
          <p:cNvPr id="3" name="Content Placeholder 2"/>
          <p:cNvSpPr>
            <a:spLocks noGrp="1"/>
          </p:cNvSpPr>
          <p:nvPr>
            <p:ph idx="1"/>
          </p:nvPr>
        </p:nvSpPr>
        <p:spPr>
          <a:xfrm>
            <a:off x="838200" y="2720215"/>
            <a:ext cx="13258800" cy="5246371"/>
          </a:xfrm>
        </p:spPr>
        <p:txBody>
          <a:bodyPr anchor="ctr" anchorCtr="0"/>
          <a:lstStyle/>
          <a:p>
            <a:pPr marL="0" indent="0">
              <a:buNone/>
            </a:pPr>
            <a:r>
              <a:rPr lang="en-US" sz="3000" dirty="0">
                <a:solidFill>
                  <a:srgbClr val="19273D"/>
                </a:solidFill>
                <a:latin typeface="Segoe UI" panose="020B0502040204020203" pitchFamily="34" charset="0"/>
                <a:cs typeface="Segoe UI" panose="020B0502040204020203" pitchFamily="34" charset="0"/>
              </a:rPr>
              <a:t>TransAction</a:t>
            </a:r>
            <a:r>
              <a:rPr lang="en-US" sz="3150" dirty="0"/>
              <a:t> </a:t>
            </a:r>
            <a:r>
              <a:rPr lang="en-US" sz="3000" dirty="0">
                <a:solidFill>
                  <a:srgbClr val="19273D"/>
                </a:solidFill>
                <a:latin typeface="Segoe UI" panose="020B0502040204020203" pitchFamily="34" charset="0"/>
                <a:cs typeface="Segoe UI" panose="020B0502040204020203" pitchFamily="34" charset="0"/>
              </a:rPr>
              <a:t>Portal is a full-service application providing you or your designated representative online access to your Montana tax accounts. </a:t>
            </a:r>
          </a:p>
          <a:p>
            <a:pPr marL="0" indent="0">
              <a:buNone/>
            </a:pPr>
            <a:endParaRPr lang="en-US" sz="3000" dirty="0">
              <a:solidFill>
                <a:srgbClr val="19273D"/>
              </a:solidFill>
              <a:latin typeface="Segoe UI" panose="020B0502040204020203" pitchFamily="34" charset="0"/>
              <a:cs typeface="Segoe UI" panose="020B0502040204020203" pitchFamily="34" charset="0"/>
            </a:endParaRPr>
          </a:p>
          <a:p>
            <a:pPr marL="0" indent="0">
              <a:buNone/>
            </a:pPr>
            <a:r>
              <a:rPr lang="en-US" sz="3000" dirty="0">
                <a:solidFill>
                  <a:srgbClr val="19273D"/>
                </a:solidFill>
                <a:latin typeface="Segoe UI" panose="020B0502040204020203" pitchFamily="34" charset="0"/>
                <a:cs typeface="Segoe UI" panose="020B0502040204020203" pitchFamily="34" charset="0"/>
              </a:rPr>
              <a:t>TAP provides individuals, businesses and tax preparers the ability to:</a:t>
            </a:r>
          </a:p>
          <a:p>
            <a:pPr lvl="1">
              <a:buFont typeface="Arial" panose="020B0604020202020204" pitchFamily="34" charset="0"/>
              <a:buChar char="•"/>
            </a:pPr>
            <a:r>
              <a:rPr lang="en-US" sz="3000" dirty="0">
                <a:solidFill>
                  <a:srgbClr val="19273D"/>
                </a:solidFill>
                <a:latin typeface="Segoe UI" panose="020B0502040204020203" pitchFamily="34" charset="0"/>
                <a:cs typeface="Segoe UI" panose="020B0502040204020203" pitchFamily="34" charset="0"/>
              </a:rPr>
              <a:t>Manage tax accounts</a:t>
            </a:r>
          </a:p>
          <a:p>
            <a:pPr lvl="1">
              <a:buFont typeface="Arial" panose="020B0604020202020204" pitchFamily="34" charset="0"/>
              <a:buChar char="•"/>
            </a:pPr>
            <a:r>
              <a:rPr lang="en-US" sz="3000" dirty="0">
                <a:solidFill>
                  <a:srgbClr val="19273D"/>
                </a:solidFill>
                <a:latin typeface="Segoe UI" panose="020B0502040204020203" pitchFamily="34" charset="0"/>
                <a:cs typeface="Segoe UI" panose="020B0502040204020203" pitchFamily="34" charset="0"/>
              </a:rPr>
              <a:t>Schedule and make payments</a:t>
            </a:r>
          </a:p>
          <a:p>
            <a:pPr lvl="1">
              <a:buFont typeface="Arial" panose="020B0604020202020204" pitchFamily="34" charset="0"/>
              <a:buChar char="•"/>
            </a:pPr>
            <a:r>
              <a:rPr lang="en-US" sz="3000" dirty="0">
                <a:solidFill>
                  <a:srgbClr val="19273D"/>
                </a:solidFill>
                <a:latin typeface="Segoe UI" panose="020B0502040204020203" pitchFamily="34" charset="0"/>
                <a:cs typeface="Segoe UI" panose="020B0502040204020203" pitchFamily="34" charset="0"/>
              </a:rPr>
              <a:t>Securely message DOR employees</a:t>
            </a:r>
          </a:p>
        </p:txBody>
      </p:sp>
      <p:grpSp>
        <p:nvGrpSpPr>
          <p:cNvPr id="5" name="Group 3">
            <a:extLst>
              <a:ext uri="{FF2B5EF4-FFF2-40B4-BE49-F238E27FC236}">
                <a16:creationId xmlns:a16="http://schemas.microsoft.com/office/drawing/2014/main" id="{536310C2-8271-4444-98D9-074D4214C6A8}"/>
              </a:ext>
              <a:ext uri="{C183D7F6-B498-43B3-948B-1728B52AA6E4}">
                <adec:decorative xmlns:adec="http://schemas.microsoft.com/office/drawing/2017/decorative" val="1"/>
              </a:ext>
            </a:extLst>
          </p:cNvPr>
          <p:cNvGrpSpPr>
            <a:grpSpLocks noChangeAspect="1"/>
          </p:cNvGrpSpPr>
          <p:nvPr/>
        </p:nvGrpSpPr>
        <p:grpSpPr>
          <a:xfrm>
            <a:off x="8961121" y="-5433"/>
            <a:ext cx="9326879" cy="5246370"/>
            <a:chOff x="0" y="0"/>
            <a:chExt cx="6089457" cy="3425320"/>
          </a:xfrm>
        </p:grpSpPr>
        <p:sp>
          <p:nvSpPr>
            <p:cNvPr id="6" name="Freeform 4">
              <a:extLst>
                <a:ext uri="{FF2B5EF4-FFF2-40B4-BE49-F238E27FC236}">
                  <a16:creationId xmlns:a16="http://schemas.microsoft.com/office/drawing/2014/main" id="{6B69BB09-AD1F-46D5-AA5C-82A48144A8BD}"/>
                </a:ext>
              </a:extLst>
            </p:cNvPr>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solidFill>
              <a:srgbClr val="539BE0">
                <a:alpha val="89804"/>
              </a:srgbClr>
            </a:solidFill>
          </p:spPr>
          <p:txBody>
            <a:bodyPr/>
            <a:lstStyle/>
            <a:p>
              <a:endParaRPr lang="en-US"/>
            </a:p>
          </p:txBody>
        </p:sp>
        <p:sp>
          <p:nvSpPr>
            <p:cNvPr id="7" name="Freeform 5">
              <a:extLst>
                <a:ext uri="{FF2B5EF4-FFF2-40B4-BE49-F238E27FC236}">
                  <a16:creationId xmlns:a16="http://schemas.microsoft.com/office/drawing/2014/main" id="{102CDBDC-4A98-4F9C-9EBA-9EB65D02D124}"/>
                </a:ext>
              </a:extLst>
            </p:cNvPr>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blipFill>
              <a:blip r:embed="rId3">
                <a:alphaModFix amt="90000"/>
              </a:blip>
              <a:stretch>
                <a:fillRect b="-26999"/>
              </a:stretch>
            </a:blipFill>
          </p:spPr>
          <p:txBody>
            <a:bodyPr/>
            <a:lstStyle/>
            <a:p>
              <a:endParaRPr lang="en-US"/>
            </a:p>
          </p:txBody>
        </p:sp>
      </p:grpSp>
      <p:grpSp>
        <p:nvGrpSpPr>
          <p:cNvPr id="8" name="Group 6">
            <a:extLst>
              <a:ext uri="{FF2B5EF4-FFF2-40B4-BE49-F238E27FC236}">
                <a16:creationId xmlns:a16="http://schemas.microsoft.com/office/drawing/2014/main" id="{AEDCF596-9EA0-4BB5-8EBB-D4D18D84EF22}"/>
              </a:ext>
              <a:ext uri="{C183D7F6-B498-43B3-948B-1728B52AA6E4}">
                <adec:decorative xmlns:adec="http://schemas.microsoft.com/office/drawing/2017/decorative" val="1"/>
              </a:ext>
            </a:extLst>
          </p:cNvPr>
          <p:cNvGrpSpPr/>
          <p:nvPr/>
        </p:nvGrpSpPr>
        <p:grpSpPr>
          <a:xfrm rot="-3633121">
            <a:off x="12755685" y="-6153166"/>
            <a:ext cx="5498431" cy="13390683"/>
            <a:chOff x="0" y="0"/>
            <a:chExt cx="6655085" cy="16207556"/>
          </a:xfrm>
        </p:grpSpPr>
        <p:sp>
          <p:nvSpPr>
            <p:cNvPr id="9" name="Freeform 7">
              <a:extLst>
                <a:ext uri="{FF2B5EF4-FFF2-40B4-BE49-F238E27FC236}">
                  <a16:creationId xmlns:a16="http://schemas.microsoft.com/office/drawing/2014/main" id="{3AEDB340-BCC9-4FB1-8298-4E977CE06E6F}"/>
                </a:ext>
              </a:extLst>
            </p:cNvPr>
            <p:cNvSpPr/>
            <p:nvPr/>
          </p:nvSpPr>
          <p:spPr>
            <a:xfrm>
              <a:off x="0" y="0"/>
              <a:ext cx="6655084" cy="16207556"/>
            </a:xfrm>
            <a:custGeom>
              <a:avLst/>
              <a:gdLst/>
              <a:ahLst/>
              <a:cxnLst/>
              <a:rect l="l" t="t" r="r" b="b"/>
              <a:pathLst>
                <a:path w="6655084" h="16207556">
                  <a:moveTo>
                    <a:pt x="1324610" y="0"/>
                  </a:moveTo>
                  <a:lnTo>
                    <a:pt x="0" y="0"/>
                  </a:lnTo>
                  <a:lnTo>
                    <a:pt x="0" y="14882946"/>
                  </a:lnTo>
                  <a:lnTo>
                    <a:pt x="1324610" y="16207556"/>
                  </a:lnTo>
                  <a:lnTo>
                    <a:pt x="6655084" y="16207556"/>
                  </a:lnTo>
                  <a:lnTo>
                    <a:pt x="6655084" y="0"/>
                  </a:lnTo>
                  <a:lnTo>
                    <a:pt x="1324610" y="0"/>
                  </a:lnTo>
                  <a:lnTo>
                    <a:pt x="1324610" y="0"/>
                  </a:lnTo>
                  <a:close/>
                </a:path>
              </a:pathLst>
            </a:custGeom>
            <a:solidFill>
              <a:srgbClr val="00918F">
                <a:alpha val="64706"/>
              </a:srgbClr>
            </a:solidFill>
          </p:spPr>
          <p:txBody>
            <a:bodyPr/>
            <a:lstStyle/>
            <a:p>
              <a:endParaRPr lang="en-US"/>
            </a:p>
          </p:txBody>
        </p:sp>
      </p:grpSp>
      <p:pic>
        <p:nvPicPr>
          <p:cNvPr id="10" name="Picture 2">
            <a:extLst>
              <a:ext uri="{FF2B5EF4-FFF2-40B4-BE49-F238E27FC236}">
                <a16:creationId xmlns:a16="http://schemas.microsoft.com/office/drawing/2014/main" id="{CB7DE65A-A4FD-4631-A855-C542C666F4C7}"/>
              </a:ext>
              <a:ext uri="{C183D7F6-B498-43B3-948B-1728B52AA6E4}">
                <adec:decorative xmlns:adec="http://schemas.microsoft.com/office/drawing/2017/decorative" val="1"/>
              </a:ext>
            </a:extLst>
          </p:cNvPr>
          <p:cNvPicPr>
            <a:picLocks noChangeAspect="1"/>
          </p:cNvPicPr>
          <p:nvPr/>
        </p:nvPicPr>
        <p:blipFill>
          <a:blip r:embed="rId4"/>
          <a:srcRect/>
          <a:stretch>
            <a:fillRect/>
          </a:stretch>
        </p:blipFill>
        <p:spPr>
          <a:xfrm>
            <a:off x="13335000" y="8953500"/>
            <a:ext cx="4570826" cy="1079061"/>
          </a:xfrm>
          <a:prstGeom prst="rect">
            <a:avLst/>
          </a:prstGeom>
        </p:spPr>
      </p:pic>
    </p:spTree>
    <p:extLst>
      <p:ext uri="{BB962C8B-B14F-4D97-AF65-F5344CB8AC3E}">
        <p14:creationId xmlns:p14="http://schemas.microsoft.com/office/powerpoint/2010/main" val="1822432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noGrp="1"/>
          </p:cNvSpPr>
          <p:nvPr>
            <p:ph type="title" idx="4294967295"/>
          </p:nvPr>
        </p:nvSpPr>
        <p:spPr bwMode="auto">
          <a:xfrm>
            <a:off x="705713" y="1006464"/>
            <a:ext cx="8772772" cy="1049985"/>
          </a:xfrm>
          <a:prstGeom prst="rect">
            <a:avLst/>
          </a:prstGeom>
          <a:noFill/>
          <a:ln w="9525">
            <a:noFill/>
            <a:prstDash/>
            <a:miter lim="800000"/>
            <a:headEnd/>
            <a:tailEnd/>
          </a:ln>
          <a:effectLst/>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lvl1pPr algn="l" rtl="0" eaLnBrk="0" fontAlgn="base" hangingPunct="0">
              <a:spcBef>
                <a:spcPct val="0"/>
              </a:spcBef>
              <a:spcAft>
                <a:spcPct val="0"/>
              </a:spcAft>
              <a:defRPr sz="3200">
                <a:solidFill>
                  <a:srgbClr val="79551B"/>
                </a:solidFill>
                <a:latin typeface="+mj-lt"/>
                <a:ea typeface="+mj-ea"/>
                <a:cs typeface="+mj-cs"/>
              </a:defRPr>
            </a:lvl1pPr>
            <a:lvl2pPr algn="l" rtl="0" eaLnBrk="0" fontAlgn="base" hangingPunct="0">
              <a:spcBef>
                <a:spcPct val="0"/>
              </a:spcBef>
              <a:spcAft>
                <a:spcPct val="0"/>
              </a:spcAft>
              <a:defRPr sz="3200">
                <a:solidFill>
                  <a:srgbClr val="79551B"/>
                </a:solidFill>
                <a:latin typeface="Palatino Linotype" pitchFamily="18" charset="0"/>
              </a:defRPr>
            </a:lvl2pPr>
            <a:lvl3pPr algn="l" rtl="0" eaLnBrk="0" fontAlgn="base" hangingPunct="0">
              <a:spcBef>
                <a:spcPct val="0"/>
              </a:spcBef>
              <a:spcAft>
                <a:spcPct val="0"/>
              </a:spcAft>
              <a:defRPr sz="3200">
                <a:solidFill>
                  <a:srgbClr val="79551B"/>
                </a:solidFill>
                <a:latin typeface="Palatino Linotype" pitchFamily="18" charset="0"/>
              </a:defRPr>
            </a:lvl3pPr>
            <a:lvl4pPr algn="l" rtl="0" eaLnBrk="0" fontAlgn="base" hangingPunct="0">
              <a:spcBef>
                <a:spcPct val="0"/>
              </a:spcBef>
              <a:spcAft>
                <a:spcPct val="0"/>
              </a:spcAft>
              <a:defRPr sz="3200">
                <a:solidFill>
                  <a:srgbClr val="79551B"/>
                </a:solidFill>
                <a:latin typeface="Palatino Linotype" pitchFamily="18" charset="0"/>
              </a:defRPr>
            </a:lvl4pPr>
            <a:lvl5pPr algn="l" rtl="0" eaLnBrk="0" fontAlgn="base" hangingPunct="0">
              <a:spcBef>
                <a:spcPct val="0"/>
              </a:spcBef>
              <a:spcAft>
                <a:spcPct val="0"/>
              </a:spcAft>
              <a:defRPr sz="3200">
                <a:solidFill>
                  <a:srgbClr val="79551B"/>
                </a:solidFill>
                <a:latin typeface="Palatino Linotype" pitchFamily="18" charset="0"/>
              </a:defRPr>
            </a:lvl5pPr>
            <a:lvl6pPr marL="457200" algn="l" rtl="0" fontAlgn="base">
              <a:spcBef>
                <a:spcPct val="0"/>
              </a:spcBef>
              <a:spcAft>
                <a:spcPct val="0"/>
              </a:spcAft>
              <a:defRPr sz="3200">
                <a:solidFill>
                  <a:srgbClr val="79551B"/>
                </a:solidFill>
                <a:latin typeface="Palatino Linotype" pitchFamily="18" charset="0"/>
              </a:defRPr>
            </a:lvl6pPr>
            <a:lvl7pPr marL="914400" algn="l" rtl="0" fontAlgn="base">
              <a:spcBef>
                <a:spcPct val="0"/>
              </a:spcBef>
              <a:spcAft>
                <a:spcPct val="0"/>
              </a:spcAft>
              <a:defRPr sz="3200">
                <a:solidFill>
                  <a:srgbClr val="79551B"/>
                </a:solidFill>
                <a:latin typeface="Palatino Linotype" pitchFamily="18" charset="0"/>
              </a:defRPr>
            </a:lvl7pPr>
            <a:lvl8pPr marL="1371600" algn="l" rtl="0" fontAlgn="base">
              <a:spcBef>
                <a:spcPct val="0"/>
              </a:spcBef>
              <a:spcAft>
                <a:spcPct val="0"/>
              </a:spcAft>
              <a:defRPr sz="3200">
                <a:solidFill>
                  <a:srgbClr val="79551B"/>
                </a:solidFill>
                <a:latin typeface="Palatino Linotype" pitchFamily="18" charset="0"/>
              </a:defRPr>
            </a:lvl8pPr>
            <a:lvl9pPr marL="1828800" algn="l" rtl="0" fontAlgn="base">
              <a:spcBef>
                <a:spcPct val="0"/>
              </a:spcBef>
              <a:spcAft>
                <a:spcPct val="0"/>
              </a:spcAft>
              <a:defRPr sz="3200">
                <a:solidFill>
                  <a:srgbClr val="79551B"/>
                </a:solidFill>
                <a:latin typeface="Palatino Linotype"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5400" b="0" i="0" u="none" strike="noStrike" kern="1200" cap="none" spc="0" normalizeH="0" baseline="0" noProof="0" dirty="0">
                <a:ln>
                  <a:noFill/>
                </a:ln>
                <a:solidFill>
                  <a:srgbClr val="19273D"/>
                </a:solidFill>
                <a:effectLst/>
                <a:uLnTx/>
                <a:uFillTx/>
                <a:latin typeface="Montserrat Classic Bold"/>
                <a:ea typeface="+mn-ea"/>
                <a:cs typeface="+mn-cs"/>
              </a:rPr>
              <a:t>Other Payment Options</a:t>
            </a:r>
          </a:p>
        </p:txBody>
      </p:sp>
      <p:sp>
        <p:nvSpPr>
          <p:cNvPr id="3" name="Content Placeholder 2"/>
          <p:cNvSpPr>
            <a:spLocks noGrp="1"/>
          </p:cNvSpPr>
          <p:nvPr>
            <p:ph idx="1"/>
          </p:nvPr>
        </p:nvSpPr>
        <p:spPr>
          <a:xfrm>
            <a:off x="705713" y="2423195"/>
            <a:ext cx="8285887" cy="7723132"/>
          </a:xfrm>
        </p:spPr>
        <p:txBody>
          <a:bodyPr vert="horz" lIns="137160" tIns="68580" rIns="137160" bIns="68580" rtlCol="0" anchor="t">
            <a:normAutofit/>
          </a:bodyPr>
          <a:lstStyle/>
          <a:p>
            <a:r>
              <a:rPr lang="en-US" sz="3000" dirty="0">
                <a:solidFill>
                  <a:srgbClr val="19273D"/>
                </a:solidFill>
                <a:latin typeface="Segoe UI" panose="020B0502040204020203" pitchFamily="34" charset="0"/>
                <a:cs typeface="Segoe UI" panose="020B0502040204020203" pitchFamily="34" charset="0"/>
              </a:rPr>
              <a:t>ACH Credit Registration</a:t>
            </a:r>
          </a:p>
          <a:p>
            <a:pPr lvl="1">
              <a:buFont typeface="Arial" panose="020B0604020202020204" pitchFamily="34" charset="0"/>
              <a:buChar char="•"/>
            </a:pPr>
            <a:r>
              <a:rPr lang="en-US" dirty="0">
                <a:solidFill>
                  <a:srgbClr val="19273D"/>
                </a:solidFill>
                <a:latin typeface="Segoe UI" panose="020B0502040204020203" pitchFamily="34" charset="0"/>
                <a:cs typeface="Segoe UI" panose="020B0502040204020203" pitchFamily="34" charset="0"/>
              </a:rPr>
              <a:t>Instructions and registration available on TAP.</a:t>
            </a:r>
          </a:p>
          <a:p>
            <a:pPr lvl="1">
              <a:buFont typeface="Arial" panose="020B0604020202020204" pitchFamily="34" charset="0"/>
              <a:buChar char="•"/>
            </a:pPr>
            <a:endParaRPr lang="en-US" sz="3000" dirty="0">
              <a:solidFill>
                <a:srgbClr val="19273D"/>
              </a:solidFill>
              <a:latin typeface="Segoe UI" panose="020B0502040204020203" pitchFamily="34" charset="0"/>
              <a:cs typeface="Segoe UI" panose="020B0502040204020203" pitchFamily="34" charset="0"/>
            </a:endParaRPr>
          </a:p>
          <a:p>
            <a:r>
              <a:rPr lang="en-US" sz="3000" dirty="0">
                <a:solidFill>
                  <a:srgbClr val="19273D"/>
                </a:solidFill>
                <a:latin typeface="Segoe UI" panose="020B0502040204020203" pitchFamily="34" charset="0"/>
                <a:cs typeface="Segoe UI" panose="020B0502040204020203" pitchFamily="34" charset="0"/>
              </a:rPr>
              <a:t>Standalone Payment API</a:t>
            </a:r>
          </a:p>
          <a:p>
            <a:pPr lvl="1">
              <a:buFont typeface="Arial" panose="020B0604020202020204" pitchFamily="34" charset="0"/>
              <a:buChar char="•"/>
            </a:pPr>
            <a:r>
              <a:rPr lang="en-US" dirty="0">
                <a:solidFill>
                  <a:srgbClr val="19273D"/>
                </a:solidFill>
                <a:latin typeface="Segoe UI" panose="020B0502040204020203" pitchFamily="34" charset="0"/>
                <a:cs typeface="Segoe UI" panose="020B0502040204020203" pitchFamily="34" charset="0"/>
              </a:rPr>
              <a:t>Certain Payroll software products allow you to submit your withholding payments directly from their software, without submitting a withholding return.</a:t>
            </a:r>
          </a:p>
          <a:p>
            <a:pPr lvl="1">
              <a:buFont typeface="Arial" panose="020B0604020202020204" pitchFamily="34" charset="0"/>
              <a:buChar char="•"/>
            </a:pPr>
            <a:r>
              <a:rPr lang="en-US" dirty="0">
                <a:solidFill>
                  <a:srgbClr val="19273D"/>
                </a:solidFill>
                <a:latin typeface="Segoe UI" panose="020B0502040204020203" pitchFamily="34" charset="0"/>
                <a:cs typeface="Segoe UI" panose="020B0502040204020203" pitchFamily="34" charset="0"/>
              </a:rPr>
              <a:t>Requires your 13-digit Montana Withholding account ID.</a:t>
            </a:r>
          </a:p>
          <a:p>
            <a:pPr lvl="1">
              <a:buFont typeface="Arial" panose="020B0604020202020204" pitchFamily="34" charset="0"/>
              <a:buChar char="•"/>
            </a:pPr>
            <a:r>
              <a:rPr lang="en-US" dirty="0">
                <a:solidFill>
                  <a:srgbClr val="19273D"/>
                </a:solidFill>
                <a:latin typeface="Segoe UI" panose="020B0502040204020203" pitchFamily="34" charset="0"/>
                <a:cs typeface="Segoe UI" panose="020B0502040204020203" pitchFamily="34" charset="0"/>
              </a:rPr>
              <a:t>Ask your software provider if they participate in our Vendor Payment Service.</a:t>
            </a:r>
          </a:p>
          <a:p>
            <a:pPr marL="0" indent="0">
              <a:buNone/>
            </a:pPr>
            <a:endParaRPr lang="en-US" sz="2700" dirty="0"/>
          </a:p>
        </p:txBody>
      </p:sp>
      <p:grpSp>
        <p:nvGrpSpPr>
          <p:cNvPr id="5" name="Group 2">
            <a:extLst>
              <a:ext uri="{FF2B5EF4-FFF2-40B4-BE49-F238E27FC236}">
                <a16:creationId xmlns:a16="http://schemas.microsoft.com/office/drawing/2014/main" id="{707B030E-0ED8-406C-894A-C27C19F2F662}"/>
              </a:ext>
              <a:ext uri="{C183D7F6-B498-43B3-948B-1728B52AA6E4}">
                <adec:decorative xmlns:adec="http://schemas.microsoft.com/office/drawing/2017/decorative" val="1"/>
              </a:ext>
            </a:extLst>
          </p:cNvPr>
          <p:cNvGrpSpPr/>
          <p:nvPr/>
        </p:nvGrpSpPr>
        <p:grpSpPr>
          <a:xfrm rot="1785101">
            <a:off x="10267730" y="-550672"/>
            <a:ext cx="11202646" cy="15536631"/>
            <a:chOff x="0" y="0"/>
            <a:chExt cx="2950491" cy="4091952"/>
          </a:xfrm>
        </p:grpSpPr>
        <p:sp>
          <p:nvSpPr>
            <p:cNvPr id="6" name="Freeform 3">
              <a:extLst>
                <a:ext uri="{FF2B5EF4-FFF2-40B4-BE49-F238E27FC236}">
                  <a16:creationId xmlns:a16="http://schemas.microsoft.com/office/drawing/2014/main" id="{6ADD8D72-6E3E-449D-ACB5-7AAD20E784C5}"/>
                </a:ext>
              </a:extLst>
            </p:cNvPr>
            <p:cNvSpPr/>
            <p:nvPr/>
          </p:nvSpPr>
          <p:spPr>
            <a:xfrm>
              <a:off x="0" y="0"/>
              <a:ext cx="2950491" cy="4091952"/>
            </a:xfrm>
            <a:custGeom>
              <a:avLst/>
              <a:gdLst/>
              <a:ahLst/>
              <a:cxnLst/>
              <a:rect l="l" t="t" r="r" b="b"/>
              <a:pathLst>
                <a:path w="2950491" h="4091952">
                  <a:moveTo>
                    <a:pt x="0" y="0"/>
                  </a:moveTo>
                  <a:lnTo>
                    <a:pt x="2950491" y="0"/>
                  </a:lnTo>
                  <a:lnTo>
                    <a:pt x="2950491" y="4091952"/>
                  </a:lnTo>
                  <a:lnTo>
                    <a:pt x="0" y="4091952"/>
                  </a:lnTo>
                  <a:close/>
                </a:path>
              </a:pathLst>
            </a:custGeom>
            <a:solidFill>
              <a:srgbClr val="FFFFFF"/>
            </a:solidFill>
          </p:spPr>
          <p:txBody>
            <a:bodyPr/>
            <a:lstStyle/>
            <a:p>
              <a:endParaRPr lang="en-US"/>
            </a:p>
          </p:txBody>
        </p:sp>
        <p:sp>
          <p:nvSpPr>
            <p:cNvPr id="8" name="TextBox 4">
              <a:extLst>
                <a:ext uri="{FF2B5EF4-FFF2-40B4-BE49-F238E27FC236}">
                  <a16:creationId xmlns:a16="http://schemas.microsoft.com/office/drawing/2014/main" id="{D4DBEF0D-7AD2-4460-8303-D1CACAA8CBE3}"/>
                </a:ext>
              </a:extLst>
            </p:cNvPr>
            <p:cNvSpPr txBox="1"/>
            <p:nvPr/>
          </p:nvSpPr>
          <p:spPr>
            <a:xfrm>
              <a:off x="0" y="-47625"/>
              <a:ext cx="812800" cy="860425"/>
            </a:xfrm>
            <a:prstGeom prst="rect">
              <a:avLst/>
            </a:prstGeom>
          </p:spPr>
          <p:txBody>
            <a:bodyPr lIns="50800" tIns="50800" rIns="50800" bIns="50800" rtlCol="0" anchor="ctr"/>
            <a:lstStyle/>
            <a:p>
              <a:pPr algn="ctr">
                <a:lnSpc>
                  <a:spcPts val="3499"/>
                </a:lnSpc>
              </a:pPr>
              <a:endParaRPr/>
            </a:p>
          </p:txBody>
        </p:sp>
      </p:grpSp>
      <p:grpSp>
        <p:nvGrpSpPr>
          <p:cNvPr id="9" name="Group 5">
            <a:extLst>
              <a:ext uri="{FF2B5EF4-FFF2-40B4-BE49-F238E27FC236}">
                <a16:creationId xmlns:a16="http://schemas.microsoft.com/office/drawing/2014/main" id="{36A7EB7C-47E4-4BA8-BE47-B56C9AFACA41}"/>
              </a:ext>
              <a:ext uri="{C183D7F6-B498-43B3-948B-1728B52AA6E4}">
                <adec:decorative xmlns:adec="http://schemas.microsoft.com/office/drawing/2017/decorative" val="1"/>
              </a:ext>
            </a:extLst>
          </p:cNvPr>
          <p:cNvGrpSpPr>
            <a:grpSpLocks noChangeAspect="1"/>
          </p:cNvGrpSpPr>
          <p:nvPr/>
        </p:nvGrpSpPr>
        <p:grpSpPr>
          <a:xfrm>
            <a:off x="7595838" y="-1939552"/>
            <a:ext cx="17951488" cy="12226552"/>
            <a:chOff x="0" y="0"/>
            <a:chExt cx="5475623" cy="3729384"/>
          </a:xfrm>
        </p:grpSpPr>
        <p:sp>
          <p:nvSpPr>
            <p:cNvPr id="10" name="Freeform 6">
              <a:extLst>
                <a:ext uri="{FF2B5EF4-FFF2-40B4-BE49-F238E27FC236}">
                  <a16:creationId xmlns:a16="http://schemas.microsoft.com/office/drawing/2014/main" id="{2D728ED8-8445-49D6-979F-453D00FF4235}"/>
                </a:ext>
              </a:extLst>
            </p:cNvPr>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solidFill>
              <a:srgbClr val="56C1CA">
                <a:alpha val="50980"/>
              </a:srgbClr>
            </a:solidFill>
          </p:spPr>
          <p:txBody>
            <a:bodyPr/>
            <a:lstStyle/>
            <a:p>
              <a:endParaRPr lang="en-US"/>
            </a:p>
          </p:txBody>
        </p:sp>
        <p:sp>
          <p:nvSpPr>
            <p:cNvPr id="11" name="Freeform 7">
              <a:extLst>
                <a:ext uri="{FF2B5EF4-FFF2-40B4-BE49-F238E27FC236}">
                  <a16:creationId xmlns:a16="http://schemas.microsoft.com/office/drawing/2014/main" id="{0F346413-326F-4F80-9EC0-C913879E461E}"/>
                </a:ext>
              </a:extLst>
            </p:cNvPr>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blipFill>
              <a:blip r:embed="rId3">
                <a:alphaModFix amt="51000"/>
              </a:blip>
              <a:stretch>
                <a:fillRect b="-10117"/>
              </a:stretch>
            </a:blipFill>
          </p:spPr>
          <p:txBody>
            <a:bodyPr/>
            <a:lstStyle/>
            <a:p>
              <a:endParaRPr lang="en-US"/>
            </a:p>
          </p:txBody>
        </p:sp>
      </p:grpSp>
      <p:grpSp>
        <p:nvGrpSpPr>
          <p:cNvPr id="12" name="Group 9">
            <a:extLst>
              <a:ext uri="{FF2B5EF4-FFF2-40B4-BE49-F238E27FC236}">
                <a16:creationId xmlns:a16="http://schemas.microsoft.com/office/drawing/2014/main" id="{0374A9F9-1F49-46B1-9BAC-D0A63ECB1210}"/>
              </a:ext>
              <a:ext uri="{C183D7F6-B498-43B3-948B-1728B52AA6E4}">
                <adec:decorative xmlns:adec="http://schemas.microsoft.com/office/drawing/2017/decorative" val="1"/>
              </a:ext>
            </a:extLst>
          </p:cNvPr>
          <p:cNvGrpSpPr/>
          <p:nvPr/>
        </p:nvGrpSpPr>
        <p:grpSpPr>
          <a:xfrm rot="4506356">
            <a:off x="11751711" y="3450986"/>
            <a:ext cx="5498431" cy="13390683"/>
            <a:chOff x="0" y="0"/>
            <a:chExt cx="6655085" cy="16207556"/>
          </a:xfrm>
        </p:grpSpPr>
        <p:sp>
          <p:nvSpPr>
            <p:cNvPr id="13" name="Freeform 10">
              <a:extLst>
                <a:ext uri="{FF2B5EF4-FFF2-40B4-BE49-F238E27FC236}">
                  <a16:creationId xmlns:a16="http://schemas.microsoft.com/office/drawing/2014/main" id="{E33F7A4E-D7F5-4B85-917D-DD5741C20C28}"/>
                </a:ext>
              </a:extLst>
            </p:cNvPr>
            <p:cNvSpPr/>
            <p:nvPr/>
          </p:nvSpPr>
          <p:spPr>
            <a:xfrm>
              <a:off x="0" y="0"/>
              <a:ext cx="6655084" cy="16207556"/>
            </a:xfrm>
            <a:custGeom>
              <a:avLst/>
              <a:gdLst/>
              <a:ahLst/>
              <a:cxnLst/>
              <a:rect l="l" t="t" r="r" b="b"/>
              <a:pathLst>
                <a:path w="6655084" h="16207556">
                  <a:moveTo>
                    <a:pt x="1324610" y="0"/>
                  </a:moveTo>
                  <a:lnTo>
                    <a:pt x="0" y="0"/>
                  </a:lnTo>
                  <a:lnTo>
                    <a:pt x="0" y="14882946"/>
                  </a:lnTo>
                  <a:lnTo>
                    <a:pt x="1324610" y="16207556"/>
                  </a:lnTo>
                  <a:lnTo>
                    <a:pt x="6655084" y="16207556"/>
                  </a:lnTo>
                  <a:lnTo>
                    <a:pt x="6655084" y="0"/>
                  </a:lnTo>
                  <a:lnTo>
                    <a:pt x="1324610" y="0"/>
                  </a:lnTo>
                  <a:lnTo>
                    <a:pt x="1324610" y="0"/>
                  </a:lnTo>
                  <a:close/>
                </a:path>
              </a:pathLst>
            </a:custGeom>
            <a:solidFill>
              <a:srgbClr val="00918F"/>
            </a:solidFill>
          </p:spPr>
          <p:txBody>
            <a:bodyPr/>
            <a:lstStyle/>
            <a:p>
              <a:endParaRPr lang="en-US"/>
            </a:p>
          </p:txBody>
        </p:sp>
      </p:grpSp>
      <p:pic>
        <p:nvPicPr>
          <p:cNvPr id="14" name="Picture 11">
            <a:extLst>
              <a:ext uri="{FF2B5EF4-FFF2-40B4-BE49-F238E27FC236}">
                <a16:creationId xmlns:a16="http://schemas.microsoft.com/office/drawing/2014/main" id="{F8CC2FBB-11FF-48E3-8FC2-61D9765A555A}"/>
              </a:ext>
              <a:ext uri="{C183D7F6-B498-43B3-948B-1728B52AA6E4}">
                <adec:decorative xmlns:adec="http://schemas.microsoft.com/office/drawing/2017/decorative" val="1"/>
              </a:ext>
            </a:extLst>
          </p:cNvPr>
          <p:cNvPicPr>
            <a:picLocks noChangeAspect="1"/>
          </p:cNvPicPr>
          <p:nvPr/>
        </p:nvPicPr>
        <p:blipFill>
          <a:blip r:embed="rId4"/>
          <a:srcRect/>
          <a:stretch>
            <a:fillRect/>
          </a:stretch>
        </p:blipFill>
        <p:spPr>
          <a:xfrm>
            <a:off x="11572628" y="7914368"/>
            <a:ext cx="6531838" cy="1545345"/>
          </a:xfrm>
          <a:prstGeom prst="rect">
            <a:avLst/>
          </a:prstGeom>
        </p:spPr>
      </p:pic>
    </p:spTree>
    <p:extLst>
      <p:ext uri="{BB962C8B-B14F-4D97-AF65-F5344CB8AC3E}">
        <p14:creationId xmlns:p14="http://schemas.microsoft.com/office/powerpoint/2010/main" val="2432621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noGrp="1"/>
          </p:cNvSpPr>
          <p:nvPr>
            <p:ph type="title" idx="4294967295"/>
          </p:nvPr>
        </p:nvSpPr>
        <p:spPr bwMode="auto">
          <a:xfrm>
            <a:off x="532930" y="831328"/>
            <a:ext cx="10420820" cy="1077172"/>
          </a:xfrm>
          <a:prstGeom prst="rect">
            <a:avLst/>
          </a:prstGeom>
          <a:noFill/>
          <a:ln w="9525">
            <a:noFill/>
            <a:prstDash/>
            <a:miter lim="800000"/>
            <a:headEnd/>
            <a:tailEnd/>
          </a:ln>
          <a:effectLst/>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lvl1pPr algn="l" rtl="0" eaLnBrk="0" fontAlgn="base" hangingPunct="0">
              <a:spcBef>
                <a:spcPct val="0"/>
              </a:spcBef>
              <a:spcAft>
                <a:spcPct val="0"/>
              </a:spcAft>
              <a:defRPr sz="3200">
                <a:solidFill>
                  <a:srgbClr val="79551B"/>
                </a:solidFill>
                <a:latin typeface="+mj-lt"/>
                <a:ea typeface="+mj-ea"/>
                <a:cs typeface="+mj-cs"/>
              </a:defRPr>
            </a:lvl1pPr>
            <a:lvl2pPr algn="l" rtl="0" eaLnBrk="0" fontAlgn="base" hangingPunct="0">
              <a:spcBef>
                <a:spcPct val="0"/>
              </a:spcBef>
              <a:spcAft>
                <a:spcPct val="0"/>
              </a:spcAft>
              <a:defRPr sz="3200">
                <a:solidFill>
                  <a:srgbClr val="79551B"/>
                </a:solidFill>
                <a:latin typeface="Palatino Linotype" pitchFamily="18" charset="0"/>
              </a:defRPr>
            </a:lvl2pPr>
            <a:lvl3pPr algn="l" rtl="0" eaLnBrk="0" fontAlgn="base" hangingPunct="0">
              <a:spcBef>
                <a:spcPct val="0"/>
              </a:spcBef>
              <a:spcAft>
                <a:spcPct val="0"/>
              </a:spcAft>
              <a:defRPr sz="3200">
                <a:solidFill>
                  <a:srgbClr val="79551B"/>
                </a:solidFill>
                <a:latin typeface="Palatino Linotype" pitchFamily="18" charset="0"/>
              </a:defRPr>
            </a:lvl3pPr>
            <a:lvl4pPr algn="l" rtl="0" eaLnBrk="0" fontAlgn="base" hangingPunct="0">
              <a:spcBef>
                <a:spcPct val="0"/>
              </a:spcBef>
              <a:spcAft>
                <a:spcPct val="0"/>
              </a:spcAft>
              <a:defRPr sz="3200">
                <a:solidFill>
                  <a:srgbClr val="79551B"/>
                </a:solidFill>
                <a:latin typeface="Palatino Linotype" pitchFamily="18" charset="0"/>
              </a:defRPr>
            </a:lvl4pPr>
            <a:lvl5pPr algn="l" rtl="0" eaLnBrk="0" fontAlgn="base" hangingPunct="0">
              <a:spcBef>
                <a:spcPct val="0"/>
              </a:spcBef>
              <a:spcAft>
                <a:spcPct val="0"/>
              </a:spcAft>
              <a:defRPr sz="3200">
                <a:solidFill>
                  <a:srgbClr val="79551B"/>
                </a:solidFill>
                <a:latin typeface="Palatino Linotype" pitchFamily="18" charset="0"/>
              </a:defRPr>
            </a:lvl5pPr>
            <a:lvl6pPr marL="457200" algn="l" rtl="0" fontAlgn="base">
              <a:spcBef>
                <a:spcPct val="0"/>
              </a:spcBef>
              <a:spcAft>
                <a:spcPct val="0"/>
              </a:spcAft>
              <a:defRPr sz="3200">
                <a:solidFill>
                  <a:srgbClr val="79551B"/>
                </a:solidFill>
                <a:latin typeface="Palatino Linotype" pitchFamily="18" charset="0"/>
              </a:defRPr>
            </a:lvl6pPr>
            <a:lvl7pPr marL="914400" algn="l" rtl="0" fontAlgn="base">
              <a:spcBef>
                <a:spcPct val="0"/>
              </a:spcBef>
              <a:spcAft>
                <a:spcPct val="0"/>
              </a:spcAft>
              <a:defRPr sz="3200">
                <a:solidFill>
                  <a:srgbClr val="79551B"/>
                </a:solidFill>
                <a:latin typeface="Palatino Linotype" pitchFamily="18" charset="0"/>
              </a:defRPr>
            </a:lvl7pPr>
            <a:lvl8pPr marL="1371600" algn="l" rtl="0" fontAlgn="base">
              <a:spcBef>
                <a:spcPct val="0"/>
              </a:spcBef>
              <a:spcAft>
                <a:spcPct val="0"/>
              </a:spcAft>
              <a:defRPr sz="3200">
                <a:solidFill>
                  <a:srgbClr val="79551B"/>
                </a:solidFill>
                <a:latin typeface="Palatino Linotype" pitchFamily="18" charset="0"/>
              </a:defRPr>
            </a:lvl8pPr>
            <a:lvl9pPr marL="1828800" algn="l" rtl="0" fontAlgn="base">
              <a:spcBef>
                <a:spcPct val="0"/>
              </a:spcBef>
              <a:spcAft>
                <a:spcPct val="0"/>
              </a:spcAft>
              <a:defRPr sz="3200">
                <a:solidFill>
                  <a:srgbClr val="79551B"/>
                </a:solidFill>
                <a:latin typeface="Palatino Linotype"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5400" b="0" i="0" u="none" strike="noStrike" kern="1200" cap="none" spc="0" normalizeH="0" baseline="0" noProof="0" dirty="0">
                <a:ln>
                  <a:noFill/>
                </a:ln>
                <a:solidFill>
                  <a:srgbClr val="19273D"/>
                </a:solidFill>
                <a:effectLst/>
                <a:uLnTx/>
                <a:uFillTx/>
                <a:latin typeface="Montserrat Classic Bold"/>
                <a:ea typeface="+mn-ea"/>
                <a:cs typeface="+mn-cs"/>
              </a:rPr>
              <a:t>Manage Returns &amp; Payments</a:t>
            </a:r>
          </a:p>
        </p:txBody>
      </p:sp>
      <p:sp>
        <p:nvSpPr>
          <p:cNvPr id="3" name="Content Placeholder 2"/>
          <p:cNvSpPr>
            <a:spLocks noGrp="1"/>
          </p:cNvSpPr>
          <p:nvPr>
            <p:ph idx="1"/>
          </p:nvPr>
        </p:nvSpPr>
        <p:spPr>
          <a:xfrm>
            <a:off x="532930" y="2313346"/>
            <a:ext cx="8915870" cy="6411554"/>
          </a:xfrm>
        </p:spPr>
        <p:txBody>
          <a:bodyPr vert="horz" lIns="137160" tIns="68580" rIns="137160" bIns="68580" rtlCol="0" anchor="t">
            <a:normAutofit/>
          </a:bodyPr>
          <a:lstStyle/>
          <a:p>
            <a:r>
              <a:rPr lang="en-US" sz="3000" dirty="0">
                <a:solidFill>
                  <a:srgbClr val="19273D"/>
                </a:solidFill>
                <a:latin typeface="Segoe UI" panose="020B0502040204020203" pitchFamily="34" charset="0"/>
                <a:cs typeface="Segoe UI" panose="020B0502040204020203" pitchFamily="34" charset="0"/>
              </a:rPr>
              <a:t>Exportable table accessible to all TAP users.</a:t>
            </a:r>
          </a:p>
          <a:p>
            <a:pPr lvl="1">
              <a:buFont typeface="Arial" panose="020B0604020202020204" pitchFamily="34" charset="0"/>
              <a:buChar char="•"/>
            </a:pPr>
            <a:r>
              <a:rPr lang="en-US" sz="2600" dirty="0">
                <a:solidFill>
                  <a:srgbClr val="19273D"/>
                </a:solidFill>
                <a:latin typeface="Segoe UI" panose="020B0502040204020203" pitchFamily="34" charset="0"/>
                <a:cs typeface="Segoe UI" panose="020B0502040204020203" pitchFamily="34" charset="0"/>
              </a:rPr>
              <a:t>Exports as .ODS spreadsheets</a:t>
            </a:r>
          </a:p>
          <a:p>
            <a:pPr lvl="1">
              <a:buFont typeface="Arial" panose="020B0604020202020204" pitchFamily="34" charset="0"/>
              <a:buChar char="•"/>
            </a:pPr>
            <a:r>
              <a:rPr lang="en-US" sz="2600" dirty="0">
                <a:solidFill>
                  <a:srgbClr val="19273D"/>
                </a:solidFill>
                <a:latin typeface="Segoe UI" panose="020B0502040204020203" pitchFamily="34" charset="0"/>
                <a:cs typeface="Segoe UI" panose="020B0502040204020203" pitchFamily="34" charset="0"/>
              </a:rPr>
              <a:t>Use filters to refine exportable data</a:t>
            </a:r>
          </a:p>
          <a:p>
            <a:endParaRPr lang="en-US" sz="3000" dirty="0">
              <a:solidFill>
                <a:srgbClr val="19273D"/>
              </a:solidFill>
              <a:latin typeface="Segoe UI" panose="020B0502040204020203" pitchFamily="34" charset="0"/>
              <a:cs typeface="Segoe UI" panose="020B0502040204020203" pitchFamily="34" charset="0"/>
            </a:endParaRPr>
          </a:p>
          <a:p>
            <a:r>
              <a:rPr lang="en-US" sz="3000" dirty="0">
                <a:solidFill>
                  <a:srgbClr val="19273D"/>
                </a:solidFill>
                <a:latin typeface="Segoe UI" panose="020B0502040204020203" pitchFamily="34" charset="0"/>
                <a:cs typeface="Segoe UI" panose="020B0502040204020203" pitchFamily="34" charset="0"/>
              </a:rPr>
              <a:t>Filter by:</a:t>
            </a:r>
          </a:p>
          <a:p>
            <a:pPr lvl="1">
              <a:buFont typeface="Arial" panose="020B0604020202020204" pitchFamily="34" charset="0"/>
              <a:buChar char="•"/>
            </a:pPr>
            <a:r>
              <a:rPr lang="en-US" sz="2600" dirty="0">
                <a:solidFill>
                  <a:srgbClr val="19273D"/>
                </a:solidFill>
                <a:latin typeface="Segoe UI" panose="020B0502040204020203" pitchFamily="34" charset="0"/>
                <a:cs typeface="Segoe UI" panose="020B0502040204020203" pitchFamily="34" charset="0"/>
              </a:rPr>
              <a:t>Account Type</a:t>
            </a:r>
          </a:p>
          <a:p>
            <a:pPr lvl="1">
              <a:buFont typeface="Arial" panose="020B0604020202020204" pitchFamily="34" charset="0"/>
              <a:buChar char="•"/>
            </a:pPr>
            <a:r>
              <a:rPr lang="en-US" sz="2600" dirty="0">
                <a:solidFill>
                  <a:srgbClr val="19273D"/>
                </a:solidFill>
                <a:latin typeface="Segoe UI" panose="020B0502040204020203" pitchFamily="34" charset="0"/>
                <a:cs typeface="Segoe UI" panose="020B0502040204020203" pitchFamily="34" charset="0"/>
              </a:rPr>
              <a:t>Balance, Return, or Payment</a:t>
            </a:r>
          </a:p>
          <a:p>
            <a:pPr lvl="2"/>
            <a:r>
              <a:rPr lang="en-US" dirty="0">
                <a:solidFill>
                  <a:srgbClr val="19273D"/>
                </a:solidFill>
                <a:latin typeface="Segoe UI" panose="020B0502040204020203" pitchFamily="34" charset="0"/>
                <a:cs typeface="Segoe UI" panose="020B0502040204020203" pitchFamily="34" charset="0"/>
              </a:rPr>
              <a:t>Further filtered by status i.e. outstanding, filed, past due, etc.</a:t>
            </a:r>
          </a:p>
          <a:p>
            <a:pPr lvl="1">
              <a:buFont typeface="Arial" panose="020B0604020202020204" pitchFamily="34" charset="0"/>
              <a:buChar char="•"/>
            </a:pPr>
            <a:r>
              <a:rPr lang="en-US" sz="2600" dirty="0">
                <a:solidFill>
                  <a:srgbClr val="19273D"/>
                </a:solidFill>
                <a:latin typeface="Segoe UI" panose="020B0502040204020203" pitchFamily="34" charset="0"/>
                <a:cs typeface="Segoe UI" panose="020B0502040204020203" pitchFamily="34" charset="0"/>
              </a:rPr>
              <a:t>Current or Previous Periods</a:t>
            </a:r>
          </a:p>
        </p:txBody>
      </p:sp>
      <p:grpSp>
        <p:nvGrpSpPr>
          <p:cNvPr id="5" name="Group 2">
            <a:extLst>
              <a:ext uri="{FF2B5EF4-FFF2-40B4-BE49-F238E27FC236}">
                <a16:creationId xmlns:a16="http://schemas.microsoft.com/office/drawing/2014/main" id="{1E6A91D2-7AF8-4BAF-BC8A-BD21667FD81E}"/>
              </a:ext>
              <a:ext uri="{C183D7F6-B498-43B3-948B-1728B52AA6E4}">
                <adec:decorative xmlns:adec="http://schemas.microsoft.com/office/drawing/2017/decorative" val="1"/>
              </a:ext>
            </a:extLst>
          </p:cNvPr>
          <p:cNvGrpSpPr/>
          <p:nvPr/>
        </p:nvGrpSpPr>
        <p:grpSpPr>
          <a:xfrm rot="1785101">
            <a:off x="10267730" y="-550672"/>
            <a:ext cx="11202646" cy="15536631"/>
            <a:chOff x="0" y="0"/>
            <a:chExt cx="2950491" cy="4091952"/>
          </a:xfrm>
        </p:grpSpPr>
        <p:sp>
          <p:nvSpPr>
            <p:cNvPr id="6" name="Freeform 3">
              <a:extLst>
                <a:ext uri="{FF2B5EF4-FFF2-40B4-BE49-F238E27FC236}">
                  <a16:creationId xmlns:a16="http://schemas.microsoft.com/office/drawing/2014/main" id="{07577EED-CA7A-45A6-806A-413BB84D9CAA}"/>
                </a:ext>
              </a:extLst>
            </p:cNvPr>
            <p:cNvSpPr/>
            <p:nvPr/>
          </p:nvSpPr>
          <p:spPr>
            <a:xfrm>
              <a:off x="0" y="0"/>
              <a:ext cx="2950491" cy="4091952"/>
            </a:xfrm>
            <a:custGeom>
              <a:avLst/>
              <a:gdLst/>
              <a:ahLst/>
              <a:cxnLst/>
              <a:rect l="l" t="t" r="r" b="b"/>
              <a:pathLst>
                <a:path w="2950491" h="4091952">
                  <a:moveTo>
                    <a:pt x="0" y="0"/>
                  </a:moveTo>
                  <a:lnTo>
                    <a:pt x="2950491" y="0"/>
                  </a:lnTo>
                  <a:lnTo>
                    <a:pt x="2950491" y="4091952"/>
                  </a:lnTo>
                  <a:lnTo>
                    <a:pt x="0" y="4091952"/>
                  </a:lnTo>
                  <a:close/>
                </a:path>
              </a:pathLst>
            </a:custGeom>
            <a:solidFill>
              <a:srgbClr val="FFFFFF"/>
            </a:solidFill>
          </p:spPr>
          <p:txBody>
            <a:bodyPr/>
            <a:lstStyle/>
            <a:p>
              <a:endParaRPr lang="en-US"/>
            </a:p>
          </p:txBody>
        </p:sp>
        <p:sp>
          <p:nvSpPr>
            <p:cNvPr id="8" name="TextBox 4">
              <a:extLst>
                <a:ext uri="{FF2B5EF4-FFF2-40B4-BE49-F238E27FC236}">
                  <a16:creationId xmlns:a16="http://schemas.microsoft.com/office/drawing/2014/main" id="{159A078D-1EEE-4DAF-9E93-D2417A470589}"/>
                </a:ext>
              </a:extLst>
            </p:cNvPr>
            <p:cNvSpPr txBox="1"/>
            <p:nvPr/>
          </p:nvSpPr>
          <p:spPr>
            <a:xfrm>
              <a:off x="0" y="-47625"/>
              <a:ext cx="812800" cy="860425"/>
            </a:xfrm>
            <a:prstGeom prst="rect">
              <a:avLst/>
            </a:prstGeom>
          </p:spPr>
          <p:txBody>
            <a:bodyPr lIns="50800" tIns="50800" rIns="50800" bIns="50800" rtlCol="0" anchor="ctr"/>
            <a:lstStyle/>
            <a:p>
              <a:pPr algn="ctr">
                <a:lnSpc>
                  <a:spcPts val="3499"/>
                </a:lnSpc>
              </a:pPr>
              <a:endParaRPr/>
            </a:p>
          </p:txBody>
        </p:sp>
      </p:grpSp>
      <p:grpSp>
        <p:nvGrpSpPr>
          <p:cNvPr id="9" name="Group 5">
            <a:extLst>
              <a:ext uri="{FF2B5EF4-FFF2-40B4-BE49-F238E27FC236}">
                <a16:creationId xmlns:a16="http://schemas.microsoft.com/office/drawing/2014/main" id="{D6D852F1-48FE-4F93-BD7E-562DCF3B6B9D}"/>
              </a:ext>
              <a:ext uri="{C183D7F6-B498-43B3-948B-1728B52AA6E4}">
                <adec:decorative xmlns:adec="http://schemas.microsoft.com/office/drawing/2017/decorative" val="1"/>
              </a:ext>
            </a:extLst>
          </p:cNvPr>
          <p:cNvGrpSpPr>
            <a:grpSpLocks noChangeAspect="1"/>
          </p:cNvGrpSpPr>
          <p:nvPr/>
        </p:nvGrpSpPr>
        <p:grpSpPr>
          <a:xfrm>
            <a:off x="7595838" y="-1939552"/>
            <a:ext cx="17951488" cy="12226552"/>
            <a:chOff x="0" y="0"/>
            <a:chExt cx="5475623" cy="3729384"/>
          </a:xfrm>
        </p:grpSpPr>
        <p:sp>
          <p:nvSpPr>
            <p:cNvPr id="10" name="Freeform 6">
              <a:extLst>
                <a:ext uri="{FF2B5EF4-FFF2-40B4-BE49-F238E27FC236}">
                  <a16:creationId xmlns:a16="http://schemas.microsoft.com/office/drawing/2014/main" id="{2CA1E65D-79B9-48AC-83DE-328769B8AECF}"/>
                </a:ext>
              </a:extLst>
            </p:cNvPr>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solidFill>
              <a:srgbClr val="56C1CA">
                <a:alpha val="50980"/>
              </a:srgbClr>
            </a:solidFill>
          </p:spPr>
          <p:txBody>
            <a:bodyPr/>
            <a:lstStyle/>
            <a:p>
              <a:endParaRPr lang="en-US"/>
            </a:p>
          </p:txBody>
        </p:sp>
        <p:sp>
          <p:nvSpPr>
            <p:cNvPr id="11" name="Freeform 7">
              <a:extLst>
                <a:ext uri="{FF2B5EF4-FFF2-40B4-BE49-F238E27FC236}">
                  <a16:creationId xmlns:a16="http://schemas.microsoft.com/office/drawing/2014/main" id="{E4AEFCA1-5482-4837-B930-232641EE5C49}"/>
                </a:ext>
              </a:extLst>
            </p:cNvPr>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blipFill>
              <a:blip r:embed="rId3">
                <a:alphaModFix amt="51000"/>
              </a:blip>
              <a:stretch>
                <a:fillRect b="-10117"/>
              </a:stretch>
            </a:blipFill>
          </p:spPr>
          <p:txBody>
            <a:bodyPr/>
            <a:lstStyle/>
            <a:p>
              <a:endParaRPr lang="en-US"/>
            </a:p>
          </p:txBody>
        </p:sp>
      </p:grpSp>
      <p:grpSp>
        <p:nvGrpSpPr>
          <p:cNvPr id="12" name="Group 9">
            <a:extLst>
              <a:ext uri="{FF2B5EF4-FFF2-40B4-BE49-F238E27FC236}">
                <a16:creationId xmlns:a16="http://schemas.microsoft.com/office/drawing/2014/main" id="{582F643D-E649-4DD9-8DE0-27FDC5A4E308}"/>
              </a:ext>
              <a:ext uri="{C183D7F6-B498-43B3-948B-1728B52AA6E4}">
                <adec:decorative xmlns:adec="http://schemas.microsoft.com/office/drawing/2017/decorative" val="1"/>
              </a:ext>
            </a:extLst>
          </p:cNvPr>
          <p:cNvGrpSpPr/>
          <p:nvPr/>
        </p:nvGrpSpPr>
        <p:grpSpPr>
          <a:xfrm rot="4506356">
            <a:off x="11751711" y="3450986"/>
            <a:ext cx="5498431" cy="13390683"/>
            <a:chOff x="0" y="0"/>
            <a:chExt cx="6655085" cy="16207556"/>
          </a:xfrm>
        </p:grpSpPr>
        <p:sp>
          <p:nvSpPr>
            <p:cNvPr id="13" name="Freeform 10">
              <a:extLst>
                <a:ext uri="{FF2B5EF4-FFF2-40B4-BE49-F238E27FC236}">
                  <a16:creationId xmlns:a16="http://schemas.microsoft.com/office/drawing/2014/main" id="{02B5F241-1147-44F2-9CB0-81D0D4C01E72}"/>
                </a:ext>
              </a:extLst>
            </p:cNvPr>
            <p:cNvSpPr/>
            <p:nvPr/>
          </p:nvSpPr>
          <p:spPr>
            <a:xfrm>
              <a:off x="0" y="0"/>
              <a:ext cx="6655084" cy="16207556"/>
            </a:xfrm>
            <a:custGeom>
              <a:avLst/>
              <a:gdLst/>
              <a:ahLst/>
              <a:cxnLst/>
              <a:rect l="l" t="t" r="r" b="b"/>
              <a:pathLst>
                <a:path w="6655084" h="16207556">
                  <a:moveTo>
                    <a:pt x="1324610" y="0"/>
                  </a:moveTo>
                  <a:lnTo>
                    <a:pt x="0" y="0"/>
                  </a:lnTo>
                  <a:lnTo>
                    <a:pt x="0" y="14882946"/>
                  </a:lnTo>
                  <a:lnTo>
                    <a:pt x="1324610" y="16207556"/>
                  </a:lnTo>
                  <a:lnTo>
                    <a:pt x="6655084" y="16207556"/>
                  </a:lnTo>
                  <a:lnTo>
                    <a:pt x="6655084" y="0"/>
                  </a:lnTo>
                  <a:lnTo>
                    <a:pt x="1324610" y="0"/>
                  </a:lnTo>
                  <a:lnTo>
                    <a:pt x="1324610" y="0"/>
                  </a:lnTo>
                  <a:close/>
                </a:path>
              </a:pathLst>
            </a:custGeom>
            <a:solidFill>
              <a:srgbClr val="00918F"/>
            </a:solidFill>
          </p:spPr>
          <p:txBody>
            <a:bodyPr/>
            <a:lstStyle/>
            <a:p>
              <a:endParaRPr lang="en-US"/>
            </a:p>
          </p:txBody>
        </p:sp>
      </p:grpSp>
      <p:pic>
        <p:nvPicPr>
          <p:cNvPr id="14" name="Picture 11">
            <a:extLst>
              <a:ext uri="{FF2B5EF4-FFF2-40B4-BE49-F238E27FC236}">
                <a16:creationId xmlns:a16="http://schemas.microsoft.com/office/drawing/2014/main" id="{553403A3-5E1B-4FFC-ADBD-BCA30EB7F57E}"/>
              </a:ext>
              <a:ext uri="{C183D7F6-B498-43B3-948B-1728B52AA6E4}">
                <adec:decorative xmlns:adec="http://schemas.microsoft.com/office/drawing/2017/decorative" val="1"/>
              </a:ext>
            </a:extLst>
          </p:cNvPr>
          <p:cNvPicPr>
            <a:picLocks noChangeAspect="1"/>
          </p:cNvPicPr>
          <p:nvPr/>
        </p:nvPicPr>
        <p:blipFill>
          <a:blip r:embed="rId4"/>
          <a:srcRect/>
          <a:stretch>
            <a:fillRect/>
          </a:stretch>
        </p:blipFill>
        <p:spPr>
          <a:xfrm>
            <a:off x="11572628" y="7914368"/>
            <a:ext cx="6531838" cy="1545345"/>
          </a:xfrm>
          <a:prstGeom prst="rect">
            <a:avLst/>
          </a:prstGeom>
        </p:spPr>
      </p:pic>
    </p:spTree>
    <p:extLst>
      <p:ext uri="{BB962C8B-B14F-4D97-AF65-F5344CB8AC3E}">
        <p14:creationId xmlns:p14="http://schemas.microsoft.com/office/powerpoint/2010/main" val="4249424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991100" y="524630"/>
            <a:ext cx="8305800" cy="1156426"/>
          </a:xfrm>
        </p:spPr>
        <p:txBody>
          <a:bodyPr/>
          <a:lstStyle/>
          <a:p>
            <a:pPr algn="ctr"/>
            <a:r>
              <a:rPr lang="en-US" sz="6400" b="1" dirty="0">
                <a:solidFill>
                  <a:srgbClr val="00918E"/>
                </a:solidFill>
                <a:latin typeface="Montserrat Classic" panose="020B0604020202020204" charset="0"/>
                <a:cs typeface="Segoe UI" panose="020B0502040204020203" pitchFamily="34" charset="0"/>
              </a:rPr>
              <a:t>TAP Security</a:t>
            </a:r>
          </a:p>
        </p:txBody>
      </p:sp>
      <p:sp>
        <p:nvSpPr>
          <p:cNvPr id="6" name="Text Placeholder 5"/>
          <p:cNvSpPr>
            <a:spLocks noGrp="1"/>
          </p:cNvSpPr>
          <p:nvPr>
            <p:ph type="body" idx="1"/>
          </p:nvPr>
        </p:nvSpPr>
        <p:spPr>
          <a:xfrm>
            <a:off x="1776423" y="2332144"/>
            <a:ext cx="6148377" cy="745465"/>
          </a:xfrm>
        </p:spPr>
        <p:txBody>
          <a:bodyPr>
            <a:noAutofit/>
          </a:bodyPr>
          <a:lstStyle/>
          <a:p>
            <a:r>
              <a:rPr lang="en-US" sz="3600" dirty="0">
                <a:solidFill>
                  <a:srgbClr val="00918F"/>
                </a:solidFill>
                <a:latin typeface="Segoe UI" panose="020B0502040204020203" pitchFamily="34" charset="0"/>
                <a:ea typeface="+mj-ea"/>
                <a:cs typeface="Segoe UI" panose="020B0502040204020203" pitchFamily="34" charset="0"/>
              </a:rPr>
              <a:t>Two-Factor Authentication</a:t>
            </a:r>
          </a:p>
        </p:txBody>
      </p:sp>
      <p:sp>
        <p:nvSpPr>
          <p:cNvPr id="7" name="Content Placeholder 6"/>
          <p:cNvSpPr>
            <a:spLocks noGrp="1"/>
          </p:cNvSpPr>
          <p:nvPr>
            <p:ph sz="half" idx="2"/>
          </p:nvPr>
        </p:nvSpPr>
        <p:spPr>
          <a:xfrm>
            <a:off x="1776423" y="3138398"/>
            <a:ext cx="6757977" cy="2920581"/>
          </a:xfrm>
        </p:spPr>
        <p:txBody>
          <a:bodyPr vert="horz" lIns="137160" tIns="68580" rIns="137160" bIns="68580" rtlCol="0" anchor="t">
            <a:normAutofit/>
          </a:bodyPr>
          <a:lstStyle/>
          <a:p>
            <a:r>
              <a:rPr lang="en-US" sz="3200" dirty="0">
                <a:solidFill>
                  <a:srgbClr val="19273D"/>
                </a:solidFill>
                <a:latin typeface="Segoe UI" panose="020B0502040204020203" pitchFamily="34" charset="0"/>
                <a:ea typeface="+mj-ea"/>
                <a:cs typeface="Segoe UI" panose="020B0502040204020203" pitchFamily="34" charset="0"/>
              </a:rPr>
              <a:t>Setup multiple methods</a:t>
            </a:r>
          </a:p>
          <a:p>
            <a:pPr marL="0" indent="0">
              <a:buNone/>
            </a:pPr>
            <a:endParaRPr lang="en-US" sz="3200" dirty="0">
              <a:solidFill>
                <a:srgbClr val="19273D"/>
              </a:solidFill>
              <a:latin typeface="Segoe UI" panose="020B0502040204020203" pitchFamily="34" charset="0"/>
              <a:ea typeface="+mj-ea"/>
              <a:cs typeface="Segoe UI" panose="020B0502040204020203" pitchFamily="34" charset="0"/>
            </a:endParaRPr>
          </a:p>
        </p:txBody>
      </p:sp>
      <p:sp>
        <p:nvSpPr>
          <p:cNvPr id="8" name="Text Placeholder 7"/>
          <p:cNvSpPr>
            <a:spLocks noGrp="1"/>
          </p:cNvSpPr>
          <p:nvPr>
            <p:ph type="body" sz="quarter" idx="3"/>
          </p:nvPr>
        </p:nvSpPr>
        <p:spPr>
          <a:xfrm>
            <a:off x="10172407" y="2271356"/>
            <a:ext cx="5925502" cy="867042"/>
          </a:xfrm>
        </p:spPr>
        <p:txBody>
          <a:bodyPr>
            <a:noAutofit/>
          </a:bodyPr>
          <a:lstStyle/>
          <a:p>
            <a:r>
              <a:rPr lang="en-US" sz="3600" dirty="0">
                <a:solidFill>
                  <a:srgbClr val="00918F"/>
                </a:solidFill>
                <a:latin typeface="Segoe UI" panose="020B0502040204020203" pitchFamily="34" charset="0"/>
                <a:ea typeface="+mj-ea"/>
                <a:cs typeface="Segoe UI" panose="020B0502040204020203" pitchFamily="34" charset="0"/>
              </a:rPr>
              <a:t>Password Reset</a:t>
            </a:r>
          </a:p>
        </p:txBody>
      </p:sp>
      <p:sp>
        <p:nvSpPr>
          <p:cNvPr id="9" name="Content Placeholder 8"/>
          <p:cNvSpPr>
            <a:spLocks noGrp="1"/>
          </p:cNvSpPr>
          <p:nvPr>
            <p:ph sz="quarter" idx="4"/>
          </p:nvPr>
        </p:nvSpPr>
        <p:spPr>
          <a:xfrm>
            <a:off x="10172406" y="3138398"/>
            <a:ext cx="5925503" cy="2920581"/>
          </a:xfrm>
        </p:spPr>
        <p:txBody>
          <a:bodyPr>
            <a:normAutofit/>
          </a:bodyPr>
          <a:lstStyle/>
          <a:p>
            <a:r>
              <a:rPr lang="en-US" sz="3200" dirty="0">
                <a:solidFill>
                  <a:srgbClr val="19273D"/>
                </a:solidFill>
                <a:latin typeface="Segoe UI" panose="020B0502040204020203" pitchFamily="34" charset="0"/>
                <a:ea typeface="+mj-ea"/>
                <a:cs typeface="Segoe UI" panose="020B0502040204020203" pitchFamily="34" charset="0"/>
              </a:rPr>
              <a:t>Only resettable through email</a:t>
            </a:r>
          </a:p>
          <a:p>
            <a:r>
              <a:rPr lang="en-US" sz="3200" dirty="0">
                <a:solidFill>
                  <a:srgbClr val="19273D"/>
                </a:solidFill>
                <a:latin typeface="Segoe UI" panose="020B0502040204020203" pitchFamily="34" charset="0"/>
                <a:ea typeface="+mj-ea"/>
                <a:cs typeface="Segoe UI" panose="020B0502040204020203" pitchFamily="34" charset="0"/>
              </a:rPr>
              <a:t>Reset is time sensitive, expires after 15 minutes.</a:t>
            </a:r>
          </a:p>
          <a:p>
            <a:r>
              <a:rPr lang="en-US" sz="3200" dirty="0">
                <a:solidFill>
                  <a:srgbClr val="19273D"/>
                </a:solidFill>
                <a:latin typeface="Segoe UI" panose="020B0502040204020203" pitchFamily="34" charset="0"/>
                <a:ea typeface="+mj-ea"/>
                <a:cs typeface="Segoe UI" panose="020B0502040204020203" pitchFamily="34" charset="0"/>
              </a:rPr>
              <a:t>Check spam/junk folders</a:t>
            </a:r>
          </a:p>
        </p:txBody>
      </p:sp>
      <p:sp>
        <p:nvSpPr>
          <p:cNvPr id="3" name="Oval 2">
            <a:extLst>
              <a:ext uri="{FF2B5EF4-FFF2-40B4-BE49-F238E27FC236}">
                <a16:creationId xmlns:a16="http://schemas.microsoft.com/office/drawing/2014/main" id="{09F77904-92F9-4784-AADB-8126D729778B}"/>
              </a:ext>
              <a:ext uri="{C183D7F6-B498-43B3-948B-1728B52AA6E4}">
                <adec:decorative xmlns:adec="http://schemas.microsoft.com/office/drawing/2017/decorative" val="1"/>
              </a:ext>
            </a:extLst>
          </p:cNvPr>
          <p:cNvSpPr/>
          <p:nvPr/>
        </p:nvSpPr>
        <p:spPr>
          <a:xfrm>
            <a:off x="7086600" y="6067845"/>
            <a:ext cx="4114800" cy="3924300"/>
          </a:xfrm>
          <a:prstGeom prst="ellipse">
            <a:avLst/>
          </a:prstGeom>
          <a:solidFill>
            <a:srgbClr val="009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0438FC4-83E1-484C-A042-35B98D43F0C6}"/>
              </a:ext>
            </a:extLst>
          </p:cNvPr>
          <p:cNvSpPr txBox="1"/>
          <p:nvPr/>
        </p:nvSpPr>
        <p:spPr>
          <a:xfrm>
            <a:off x="7239001" y="6875833"/>
            <a:ext cx="3809998" cy="2308324"/>
          </a:xfrm>
          <a:prstGeom prst="rect">
            <a:avLst/>
          </a:prstGeom>
          <a:noFill/>
        </p:spPr>
        <p:txBody>
          <a:bodyPr wrap="square" rtlCol="0">
            <a:spAutoFit/>
          </a:bodyPr>
          <a:lstStyle/>
          <a:p>
            <a:pPr algn="ctr"/>
            <a:r>
              <a:rPr lang="en-US" sz="3600" dirty="0">
                <a:solidFill>
                  <a:schemeClr val="bg1"/>
                </a:solidFill>
                <a:latin typeface="Segoe UI" panose="020B0502040204020203" pitchFamily="34" charset="0"/>
                <a:ea typeface="+mj-ea"/>
                <a:cs typeface="Segoe UI" panose="020B0502040204020203" pitchFamily="34" charset="0"/>
              </a:rPr>
              <a:t>Secure messaging to DOR is available in TAP! </a:t>
            </a:r>
          </a:p>
        </p:txBody>
      </p:sp>
      <p:grpSp>
        <p:nvGrpSpPr>
          <p:cNvPr id="10" name="Group 41">
            <a:extLst>
              <a:ext uri="{FF2B5EF4-FFF2-40B4-BE49-F238E27FC236}">
                <a16:creationId xmlns:a16="http://schemas.microsoft.com/office/drawing/2014/main" id="{0D86A150-6FC9-44C2-9B6A-A6D7B2FE01CD}"/>
              </a:ext>
              <a:ext uri="{C183D7F6-B498-43B3-948B-1728B52AA6E4}">
                <adec:decorative xmlns:adec="http://schemas.microsoft.com/office/drawing/2017/decorative" val="1"/>
              </a:ext>
            </a:extLst>
          </p:cNvPr>
          <p:cNvGrpSpPr/>
          <p:nvPr/>
        </p:nvGrpSpPr>
        <p:grpSpPr>
          <a:xfrm flipH="1">
            <a:off x="9774504" y="8029995"/>
            <a:ext cx="8513496" cy="2257005"/>
            <a:chOff x="0" y="0"/>
            <a:chExt cx="10927953" cy="3335302"/>
          </a:xfrm>
          <a:solidFill>
            <a:srgbClr val="00918F"/>
          </a:solidFill>
        </p:grpSpPr>
        <p:sp>
          <p:nvSpPr>
            <p:cNvPr id="12" name="Freeform 42">
              <a:extLst>
                <a:ext uri="{FF2B5EF4-FFF2-40B4-BE49-F238E27FC236}">
                  <a16:creationId xmlns:a16="http://schemas.microsoft.com/office/drawing/2014/main" id="{D5B5FCF0-1539-4FF7-810E-CBE8495F0AF7}"/>
                </a:ext>
              </a:extLst>
            </p:cNvPr>
            <p:cNvSpPr/>
            <p:nvPr/>
          </p:nvSpPr>
          <p:spPr>
            <a:xfrm>
              <a:off x="0" y="0"/>
              <a:ext cx="10927953" cy="3335302"/>
            </a:xfrm>
            <a:custGeom>
              <a:avLst/>
              <a:gdLst/>
              <a:ahLst/>
              <a:cxnLst/>
              <a:rect l="l" t="t" r="r" b="b"/>
              <a:pathLst>
                <a:path w="10927953" h="3335302">
                  <a:moveTo>
                    <a:pt x="10927953" y="3335302"/>
                  </a:moveTo>
                  <a:lnTo>
                    <a:pt x="0" y="3335302"/>
                  </a:lnTo>
                  <a:lnTo>
                    <a:pt x="0" y="0"/>
                  </a:lnTo>
                  <a:lnTo>
                    <a:pt x="10927953" y="3335302"/>
                  </a:lnTo>
                  <a:close/>
                </a:path>
              </a:pathLst>
            </a:custGeom>
            <a:grpFill/>
          </p:spPr>
          <p:txBody>
            <a:bodyPr/>
            <a:lstStyle/>
            <a:p>
              <a:endParaRPr lang="en-US"/>
            </a:p>
          </p:txBody>
        </p:sp>
      </p:grpSp>
      <p:pic>
        <p:nvPicPr>
          <p:cNvPr id="13" name="Picture 11">
            <a:extLst>
              <a:ext uri="{FF2B5EF4-FFF2-40B4-BE49-F238E27FC236}">
                <a16:creationId xmlns:a16="http://schemas.microsoft.com/office/drawing/2014/main" id="{5E2193C5-3059-4B71-8334-B4A63AAFA003}"/>
              </a:ext>
              <a:ext uri="{C183D7F6-B498-43B3-948B-1728B52AA6E4}">
                <adec:decorative xmlns:adec="http://schemas.microsoft.com/office/drawing/2017/decorative" val="1"/>
              </a:ext>
            </a:extLst>
          </p:cNvPr>
          <p:cNvPicPr>
            <a:picLocks noChangeAspect="1"/>
          </p:cNvPicPr>
          <p:nvPr/>
        </p:nvPicPr>
        <p:blipFill>
          <a:blip r:embed="rId3"/>
          <a:srcRect/>
          <a:stretch>
            <a:fillRect/>
          </a:stretch>
        </p:blipFill>
        <p:spPr>
          <a:xfrm>
            <a:off x="14478000" y="9258300"/>
            <a:ext cx="3254127" cy="769883"/>
          </a:xfrm>
          <a:prstGeom prst="rect">
            <a:avLst/>
          </a:prstGeom>
        </p:spPr>
      </p:pic>
    </p:spTree>
    <p:extLst>
      <p:ext uri="{BB962C8B-B14F-4D97-AF65-F5344CB8AC3E}">
        <p14:creationId xmlns:p14="http://schemas.microsoft.com/office/powerpoint/2010/main" val="2431773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a:extLst>
              <a:ext uri="{FF2B5EF4-FFF2-40B4-BE49-F238E27FC236}">
                <a16:creationId xmlns:a16="http://schemas.microsoft.com/office/drawing/2014/main" id="{1F794B45-1C34-433C-82C7-ED4B2CF3E397}"/>
              </a:ext>
            </a:extLst>
          </p:cNvPr>
          <p:cNvSpPr>
            <a:spLocks noGrp="1" noChangeArrowheads="1"/>
          </p:cNvSpPr>
          <p:nvPr>
            <p:ph type="title" idx="4294967295"/>
          </p:nvPr>
        </p:nvSpPr>
        <p:spPr bwMode="auto">
          <a:xfrm>
            <a:off x="1287379" y="800100"/>
            <a:ext cx="7018421" cy="914400"/>
          </a:xfrm>
          <a:prstGeom prst="rect">
            <a:avLst/>
          </a:prstGeom>
          <a:solidFill>
            <a:schemeClr val="bg1"/>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400" b="1" i="0" u="none" strike="noStrike" kern="1200" cap="none" spc="0" normalizeH="0" baseline="0" noProof="0" dirty="0">
                <a:ln>
                  <a:noFill/>
                </a:ln>
                <a:solidFill>
                  <a:srgbClr val="00918E"/>
                </a:solidFill>
                <a:effectLst/>
                <a:uLnTx/>
                <a:uFillTx/>
                <a:latin typeface="Montserrat Classic" panose="020B0604020202020204" charset="0"/>
                <a:ea typeface="+mj-ea"/>
                <a:cs typeface="Segoe UI" panose="020B0502040204020203" pitchFamily="34" charset="0"/>
              </a:rPr>
              <a:t>On-Line Security</a:t>
            </a:r>
          </a:p>
        </p:txBody>
      </p:sp>
      <p:sp>
        <p:nvSpPr>
          <p:cNvPr id="5" name="Content Placeholder 2"/>
          <p:cNvSpPr txBox="1">
            <a:spLocks/>
          </p:cNvSpPr>
          <p:nvPr/>
        </p:nvSpPr>
        <p:spPr>
          <a:xfrm>
            <a:off x="2019300" y="2251147"/>
            <a:ext cx="14249400" cy="5784705"/>
          </a:xfrm>
          <a:prstGeom prst="rect">
            <a:avLst/>
          </a:prstGeom>
        </p:spPr>
        <p:txBody>
          <a:bodyPr vert="horz" lIns="137160" tIns="68580" rIns="137160" bIns="68580" rtlCol="0">
            <a:norm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fontAlgn="auto"/>
            <a:r>
              <a:rPr lang="en-US" sz="3300" b="0" dirty="0">
                <a:solidFill>
                  <a:srgbClr val="19273D"/>
                </a:solidFill>
                <a:latin typeface="Segoe UI" panose="020B0502040204020203" pitchFamily="34" charset="0"/>
                <a:ea typeface="+mj-ea"/>
                <a:cs typeface="Segoe UI" panose="020B0502040204020203" pitchFamily="34" charset="0"/>
              </a:rPr>
              <a:t>The Department of Revenue takes taxpayer security very seriously.</a:t>
            </a:r>
          </a:p>
          <a:p>
            <a:pPr fontAlgn="auto"/>
            <a:endParaRPr lang="en-US" sz="3300" b="0" dirty="0">
              <a:solidFill>
                <a:srgbClr val="19273D"/>
              </a:solidFill>
              <a:latin typeface="Segoe UI" panose="020B0502040204020203" pitchFamily="34" charset="0"/>
              <a:ea typeface="+mj-ea"/>
              <a:cs typeface="Segoe UI" panose="020B0502040204020203" pitchFamily="34" charset="0"/>
            </a:endParaRPr>
          </a:p>
          <a:p>
            <a:pPr fontAlgn="auto"/>
            <a:r>
              <a:rPr lang="en-US" sz="3300" b="0" dirty="0">
                <a:solidFill>
                  <a:srgbClr val="19273D"/>
                </a:solidFill>
                <a:latin typeface="Segoe UI" panose="020B0502040204020203" pitchFamily="34" charset="0"/>
                <a:ea typeface="+mj-ea"/>
                <a:cs typeface="Segoe UI" panose="020B0502040204020203" pitchFamily="34" charset="0"/>
              </a:rPr>
              <a:t>You can do your part by:</a:t>
            </a:r>
          </a:p>
          <a:p>
            <a:pPr marL="1143000" lvl="1" indent="-685800"/>
            <a:r>
              <a:rPr lang="en-US" sz="3300" b="0" dirty="0">
                <a:solidFill>
                  <a:srgbClr val="19273D"/>
                </a:solidFill>
                <a:latin typeface="Segoe UI" panose="020B0502040204020203" pitchFamily="34" charset="0"/>
                <a:ea typeface="+mj-ea"/>
                <a:cs typeface="Segoe UI" panose="020B0502040204020203" pitchFamily="34" charset="0"/>
              </a:rPr>
              <a:t>Updating your browser and software regularly.</a:t>
            </a:r>
          </a:p>
          <a:p>
            <a:pPr marL="1143000" lvl="1" indent="-685800"/>
            <a:r>
              <a:rPr lang="en-US" sz="3300" b="0" dirty="0">
                <a:solidFill>
                  <a:srgbClr val="19273D"/>
                </a:solidFill>
                <a:latin typeface="Segoe UI" panose="020B0502040204020203" pitchFamily="34" charset="0"/>
                <a:ea typeface="+mj-ea"/>
                <a:cs typeface="Segoe UI" panose="020B0502040204020203" pitchFamily="34" charset="0"/>
              </a:rPr>
              <a:t>Creating safe passwords and changing them often, consider using passphrases. </a:t>
            </a:r>
          </a:p>
          <a:p>
            <a:pPr marL="1143000" lvl="1" indent="-685800"/>
            <a:r>
              <a:rPr lang="en-US" sz="3300" b="0" dirty="0">
                <a:solidFill>
                  <a:srgbClr val="19273D"/>
                </a:solidFill>
                <a:latin typeface="Segoe UI" panose="020B0502040204020203" pitchFamily="34" charset="0"/>
                <a:ea typeface="+mj-ea"/>
                <a:cs typeface="Segoe UI" panose="020B0502040204020203" pitchFamily="34" charset="0"/>
              </a:rPr>
              <a:t>Ensuring that anti-virus protection and firewalls are current.</a:t>
            </a:r>
          </a:p>
          <a:p>
            <a:pPr marL="1143000" lvl="1" indent="-685800"/>
            <a:r>
              <a:rPr lang="en-US" sz="3300" b="0" dirty="0">
                <a:solidFill>
                  <a:srgbClr val="19273D"/>
                </a:solidFill>
                <a:latin typeface="Segoe UI" panose="020B0502040204020203" pitchFamily="34" charset="0"/>
                <a:ea typeface="+mj-ea"/>
                <a:cs typeface="Segoe UI" panose="020B0502040204020203" pitchFamily="34" charset="0"/>
              </a:rPr>
              <a:t>Using caution when opening attachments.</a:t>
            </a:r>
          </a:p>
          <a:p>
            <a:pPr marL="1143000" lvl="1" indent="-685800"/>
            <a:r>
              <a:rPr lang="en-US" sz="3300" b="0" dirty="0">
                <a:solidFill>
                  <a:srgbClr val="19273D"/>
                </a:solidFill>
                <a:latin typeface="Segoe UI" panose="020B0502040204020203" pitchFamily="34" charset="0"/>
                <a:ea typeface="+mj-ea"/>
                <a:cs typeface="Segoe UI" panose="020B0502040204020203" pitchFamily="34" charset="0"/>
              </a:rPr>
              <a:t>Using trusted Internet sites only.</a:t>
            </a:r>
          </a:p>
          <a:p>
            <a:pPr marL="685800" indent="-685800">
              <a:buFont typeface="Arial" panose="020B0604020202020204" pitchFamily="34" charset="0"/>
              <a:buChar char="•"/>
            </a:pPr>
            <a:endParaRPr lang="en-US" sz="4200" dirty="0">
              <a:latin typeface="Palatino Linotype" panose="02040502050505030304" pitchFamily="18" charset="0"/>
            </a:endParaRPr>
          </a:p>
        </p:txBody>
      </p:sp>
      <p:sp>
        <p:nvSpPr>
          <p:cNvPr id="7" name="Rectangle 6">
            <a:extLst>
              <a:ext uri="{FF2B5EF4-FFF2-40B4-BE49-F238E27FC236}">
                <a16:creationId xmlns:a16="http://schemas.microsoft.com/office/drawing/2014/main" id="{B4E03CB0-7D6A-4995-AE89-BD63284C789B}"/>
              </a:ext>
              <a:ext uri="{C183D7F6-B498-43B3-948B-1728B52AA6E4}">
                <adec:decorative xmlns:adec="http://schemas.microsoft.com/office/drawing/2017/decorative" val="1"/>
              </a:ext>
            </a:extLst>
          </p:cNvPr>
          <p:cNvSpPr/>
          <p:nvPr/>
        </p:nvSpPr>
        <p:spPr>
          <a:xfrm>
            <a:off x="990600" y="1566111"/>
            <a:ext cx="16002000" cy="8073189"/>
          </a:xfrm>
          <a:prstGeom prst="rect">
            <a:avLst/>
          </a:prstGeom>
          <a:noFill/>
          <a:ln w="28575">
            <a:solidFill>
              <a:srgbClr val="00918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935BCF8E-1E6D-473F-8DB9-D354674284D0}" type="slidenum">
              <a:rPr lang="en-US" smtClean="0">
                <a:solidFill>
                  <a:schemeClr val="tx1"/>
                </a:solidFill>
              </a:rPr>
              <a:pPr>
                <a:defRPr/>
              </a:pPr>
              <a:t>23</a:t>
            </a:fld>
            <a:endParaRPr lang="en-US" dirty="0">
              <a:solidFill>
                <a:schemeClr val="tx1"/>
              </a:solidFill>
            </a:endParaRPr>
          </a:p>
        </p:txBody>
      </p:sp>
      <p:sp>
        <p:nvSpPr>
          <p:cNvPr id="9" name="Rectangle 8">
            <a:extLst>
              <a:ext uri="{FF2B5EF4-FFF2-40B4-BE49-F238E27FC236}">
                <a16:creationId xmlns:a16="http://schemas.microsoft.com/office/drawing/2014/main" id="{59347134-79CB-4EAC-AA37-5C9BD02DA4B0}"/>
              </a:ext>
              <a:ext uri="{C183D7F6-B498-43B3-948B-1728B52AA6E4}">
                <adec:decorative xmlns:adec="http://schemas.microsoft.com/office/drawing/2017/decorative" val="1"/>
              </a:ext>
            </a:extLst>
          </p:cNvPr>
          <p:cNvSpPr/>
          <p:nvPr/>
        </p:nvSpPr>
        <p:spPr>
          <a:xfrm>
            <a:off x="14020800" y="9052470"/>
            <a:ext cx="3812248" cy="8999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40817419-AB77-4E47-8CDD-1855FC5533A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020800" y="9052470"/>
            <a:ext cx="3812248" cy="899980"/>
          </a:xfrm>
          <a:prstGeom prst="rect">
            <a:avLst/>
          </a:prstGeom>
        </p:spPr>
      </p:pic>
    </p:spTree>
    <p:extLst>
      <p:ext uri="{BB962C8B-B14F-4D97-AF65-F5344CB8AC3E}">
        <p14:creationId xmlns:p14="http://schemas.microsoft.com/office/powerpoint/2010/main" val="70241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8648" y="1025984"/>
            <a:ext cx="4343400" cy="1028700"/>
          </a:xfrm>
        </p:spPr>
        <p:txBody>
          <a:bodyPr>
            <a:noAutofit/>
          </a:bodyPr>
          <a:lstStyle/>
          <a:p>
            <a:r>
              <a:rPr lang="en-US" sz="6400" b="1" dirty="0">
                <a:solidFill>
                  <a:srgbClr val="00918F"/>
                </a:solidFill>
                <a:latin typeface="Segoe UI" panose="020B0502040204020203" pitchFamily="34" charset="0"/>
                <a:ea typeface="+mn-ea"/>
                <a:cs typeface="Segoe UI" panose="020B0502040204020203" pitchFamily="34" charset="0"/>
              </a:rPr>
              <a:t>Summary</a:t>
            </a:r>
          </a:p>
        </p:txBody>
      </p:sp>
      <p:sp>
        <p:nvSpPr>
          <p:cNvPr id="3" name="Content Placeholder 2"/>
          <p:cNvSpPr>
            <a:spLocks noGrp="1"/>
          </p:cNvSpPr>
          <p:nvPr>
            <p:ph idx="1"/>
          </p:nvPr>
        </p:nvSpPr>
        <p:spPr>
          <a:xfrm>
            <a:off x="914400" y="3094876"/>
            <a:ext cx="6553200" cy="4495800"/>
          </a:xfrm>
        </p:spPr>
        <p:txBody>
          <a:bodyPr>
            <a:normAutofit/>
          </a:bodyPr>
          <a:lstStyle/>
          <a:p>
            <a:pPr marL="0" lvl="0" indent="0">
              <a:buNone/>
            </a:pPr>
            <a:r>
              <a:rPr lang="en-US" b="1" dirty="0">
                <a:solidFill>
                  <a:srgbClr val="00918F"/>
                </a:solidFill>
                <a:latin typeface="Segoe UI" panose="020B0502040204020203" pitchFamily="34" charset="0"/>
                <a:cs typeface="Segoe UI" panose="020B0502040204020203" pitchFamily="34" charset="0"/>
              </a:rPr>
              <a:t>Functions available on TAP:</a:t>
            </a:r>
          </a:p>
          <a:p>
            <a:pPr lvl="1">
              <a:buFont typeface="Arial" panose="020B0604020202020204" pitchFamily="34" charset="0"/>
              <a:buChar char="•"/>
            </a:pPr>
            <a:r>
              <a:rPr lang="en-US" dirty="0">
                <a:solidFill>
                  <a:srgbClr val="19273D"/>
                </a:solidFill>
                <a:latin typeface="Segoe UI" panose="020B0502040204020203" pitchFamily="34" charset="0"/>
                <a:cs typeface="Segoe UI" panose="020B0502040204020203" pitchFamily="34" charset="0"/>
              </a:rPr>
              <a:t>Register new tax accounts</a:t>
            </a:r>
          </a:p>
          <a:p>
            <a:pPr lvl="1">
              <a:buFont typeface="Arial" panose="020B0604020202020204" pitchFamily="34" charset="0"/>
              <a:buChar char="•"/>
            </a:pPr>
            <a:r>
              <a:rPr lang="en-US" dirty="0">
                <a:solidFill>
                  <a:srgbClr val="19273D"/>
                </a:solidFill>
                <a:latin typeface="Segoe UI" panose="020B0502040204020203" pitchFamily="34" charset="0"/>
                <a:cs typeface="Segoe UI" panose="020B0502040204020203" pitchFamily="34" charset="0"/>
              </a:rPr>
              <a:t>Make payments</a:t>
            </a:r>
          </a:p>
          <a:p>
            <a:pPr lvl="1">
              <a:buFont typeface="Arial" panose="020B0604020202020204" pitchFamily="34" charset="0"/>
              <a:buChar char="•"/>
            </a:pPr>
            <a:r>
              <a:rPr lang="en-US" dirty="0">
                <a:solidFill>
                  <a:srgbClr val="19273D"/>
                </a:solidFill>
                <a:latin typeface="Segoe UI" panose="020B0502040204020203" pitchFamily="34" charset="0"/>
                <a:cs typeface="Segoe UI" panose="020B0502040204020203" pitchFamily="34" charset="0"/>
              </a:rPr>
              <a:t>File certain returns</a:t>
            </a:r>
          </a:p>
          <a:p>
            <a:pPr lvl="1">
              <a:buFont typeface="Arial" panose="020B0604020202020204" pitchFamily="34" charset="0"/>
              <a:buChar char="•"/>
            </a:pPr>
            <a:r>
              <a:rPr lang="en-US" dirty="0">
                <a:solidFill>
                  <a:srgbClr val="19273D"/>
                </a:solidFill>
                <a:latin typeface="Segoe UI" panose="020B0502040204020203" pitchFamily="34" charset="0"/>
                <a:cs typeface="Segoe UI" panose="020B0502040204020203" pitchFamily="34" charset="0"/>
              </a:rPr>
              <a:t>Submit 1099s and W-2s</a:t>
            </a:r>
          </a:p>
          <a:p>
            <a:pPr lvl="1">
              <a:buFont typeface="Arial" panose="020B0604020202020204" pitchFamily="34" charset="0"/>
              <a:buChar char="•"/>
            </a:pPr>
            <a:r>
              <a:rPr lang="en-US" dirty="0">
                <a:solidFill>
                  <a:srgbClr val="19273D"/>
                </a:solidFill>
                <a:latin typeface="Segoe UI" panose="020B0502040204020203" pitchFamily="34" charset="0"/>
                <a:cs typeface="Segoe UI" panose="020B0502040204020203" pitchFamily="34" charset="0"/>
              </a:rPr>
              <a:t>Submit Montana MW-4s</a:t>
            </a:r>
          </a:p>
          <a:p>
            <a:pPr lvl="1">
              <a:buFont typeface="Arial" panose="020B0604020202020204" pitchFamily="34" charset="0"/>
              <a:buChar char="•"/>
            </a:pPr>
            <a:r>
              <a:rPr lang="en-US" dirty="0">
                <a:solidFill>
                  <a:srgbClr val="19273D"/>
                </a:solidFill>
                <a:latin typeface="Segoe UI" panose="020B0502040204020203" pitchFamily="34" charset="0"/>
                <a:cs typeface="Segoe UI" panose="020B0502040204020203" pitchFamily="34" charset="0"/>
              </a:rPr>
              <a:t>Submit a Power of Attorney (POA)</a:t>
            </a:r>
          </a:p>
          <a:p>
            <a:pPr lvl="1">
              <a:buFont typeface="Arial" panose="020B0604020202020204" pitchFamily="34" charset="0"/>
              <a:buChar char="•"/>
            </a:pPr>
            <a:r>
              <a:rPr lang="en-US" dirty="0">
                <a:solidFill>
                  <a:srgbClr val="19273D"/>
                </a:solidFill>
                <a:latin typeface="Segoe UI" panose="020B0502040204020203" pitchFamily="34" charset="0"/>
                <a:cs typeface="Segoe UI" panose="020B0502040204020203" pitchFamily="34" charset="0"/>
              </a:rPr>
              <a:t>Secure Messaging to DOR</a:t>
            </a:r>
            <a:endParaRPr lang="en-US" sz="2700" dirty="0"/>
          </a:p>
          <a:p>
            <a:pPr marL="0" indent="0">
              <a:buNone/>
            </a:pPr>
            <a:endParaRPr lang="en-US" sz="2700" dirty="0"/>
          </a:p>
          <a:p>
            <a:pPr marL="0" indent="0">
              <a:buNone/>
            </a:pPr>
            <a:endParaRPr lang="en-US" dirty="0"/>
          </a:p>
        </p:txBody>
      </p:sp>
      <p:grpSp>
        <p:nvGrpSpPr>
          <p:cNvPr id="5" name="Group 3">
            <a:extLst>
              <a:ext uri="{FF2B5EF4-FFF2-40B4-BE49-F238E27FC236}">
                <a16:creationId xmlns:a16="http://schemas.microsoft.com/office/drawing/2014/main" id="{51FD752F-DB43-4FC8-9478-7D8DF1CF1D99}"/>
              </a:ext>
              <a:ext uri="{C183D7F6-B498-43B3-948B-1728B52AA6E4}">
                <adec:decorative xmlns:adec="http://schemas.microsoft.com/office/drawing/2017/decorative" val="1"/>
              </a:ext>
            </a:extLst>
          </p:cNvPr>
          <p:cNvGrpSpPr>
            <a:grpSpLocks noChangeAspect="1"/>
          </p:cNvGrpSpPr>
          <p:nvPr/>
        </p:nvGrpSpPr>
        <p:grpSpPr>
          <a:xfrm>
            <a:off x="8961121" y="-5433"/>
            <a:ext cx="9326879" cy="5246370"/>
            <a:chOff x="0" y="0"/>
            <a:chExt cx="6089457" cy="3425320"/>
          </a:xfrm>
        </p:grpSpPr>
        <p:sp>
          <p:nvSpPr>
            <p:cNvPr id="6" name="Freeform 4">
              <a:extLst>
                <a:ext uri="{FF2B5EF4-FFF2-40B4-BE49-F238E27FC236}">
                  <a16:creationId xmlns:a16="http://schemas.microsoft.com/office/drawing/2014/main" id="{A35F94B2-8E5E-4DE1-B5B5-0A2F2ED90271}"/>
                </a:ext>
              </a:extLst>
            </p:cNvPr>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solidFill>
              <a:srgbClr val="539BE0">
                <a:alpha val="89804"/>
              </a:srgbClr>
            </a:solidFill>
          </p:spPr>
          <p:txBody>
            <a:bodyPr/>
            <a:lstStyle/>
            <a:p>
              <a:endParaRPr lang="en-US"/>
            </a:p>
          </p:txBody>
        </p:sp>
        <p:sp>
          <p:nvSpPr>
            <p:cNvPr id="7" name="Freeform 5">
              <a:extLst>
                <a:ext uri="{FF2B5EF4-FFF2-40B4-BE49-F238E27FC236}">
                  <a16:creationId xmlns:a16="http://schemas.microsoft.com/office/drawing/2014/main" id="{3F4A9803-7AEB-4C8A-876C-C005F23E9392}"/>
                </a:ext>
              </a:extLst>
            </p:cNvPr>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blipFill>
              <a:blip r:embed="rId3">
                <a:alphaModFix amt="90000"/>
              </a:blip>
              <a:stretch>
                <a:fillRect b="-26999"/>
              </a:stretch>
            </a:blipFill>
          </p:spPr>
          <p:txBody>
            <a:bodyPr/>
            <a:lstStyle/>
            <a:p>
              <a:endParaRPr lang="en-US"/>
            </a:p>
          </p:txBody>
        </p:sp>
      </p:grpSp>
      <p:grpSp>
        <p:nvGrpSpPr>
          <p:cNvPr id="8" name="Group 6">
            <a:extLst>
              <a:ext uri="{FF2B5EF4-FFF2-40B4-BE49-F238E27FC236}">
                <a16:creationId xmlns:a16="http://schemas.microsoft.com/office/drawing/2014/main" id="{EF86DA5E-9886-40AF-BE7E-99802349AEE6}"/>
              </a:ext>
              <a:ext uri="{C183D7F6-B498-43B3-948B-1728B52AA6E4}">
                <adec:decorative xmlns:adec="http://schemas.microsoft.com/office/drawing/2017/decorative" val="1"/>
              </a:ext>
            </a:extLst>
          </p:cNvPr>
          <p:cNvGrpSpPr/>
          <p:nvPr/>
        </p:nvGrpSpPr>
        <p:grpSpPr>
          <a:xfrm rot="-3633121">
            <a:off x="12755685" y="-6153166"/>
            <a:ext cx="5498431" cy="13390683"/>
            <a:chOff x="0" y="0"/>
            <a:chExt cx="6655085" cy="16207556"/>
          </a:xfrm>
        </p:grpSpPr>
        <p:sp>
          <p:nvSpPr>
            <p:cNvPr id="9" name="Freeform 7">
              <a:extLst>
                <a:ext uri="{FF2B5EF4-FFF2-40B4-BE49-F238E27FC236}">
                  <a16:creationId xmlns:a16="http://schemas.microsoft.com/office/drawing/2014/main" id="{F00C165F-1F35-40DF-A0FD-1841A6C566F4}"/>
                </a:ext>
              </a:extLst>
            </p:cNvPr>
            <p:cNvSpPr/>
            <p:nvPr/>
          </p:nvSpPr>
          <p:spPr>
            <a:xfrm>
              <a:off x="0" y="0"/>
              <a:ext cx="6655084" cy="16207556"/>
            </a:xfrm>
            <a:custGeom>
              <a:avLst/>
              <a:gdLst/>
              <a:ahLst/>
              <a:cxnLst/>
              <a:rect l="l" t="t" r="r" b="b"/>
              <a:pathLst>
                <a:path w="6655084" h="16207556">
                  <a:moveTo>
                    <a:pt x="1324610" y="0"/>
                  </a:moveTo>
                  <a:lnTo>
                    <a:pt x="0" y="0"/>
                  </a:lnTo>
                  <a:lnTo>
                    <a:pt x="0" y="14882946"/>
                  </a:lnTo>
                  <a:lnTo>
                    <a:pt x="1324610" y="16207556"/>
                  </a:lnTo>
                  <a:lnTo>
                    <a:pt x="6655084" y="16207556"/>
                  </a:lnTo>
                  <a:lnTo>
                    <a:pt x="6655084" y="0"/>
                  </a:lnTo>
                  <a:lnTo>
                    <a:pt x="1324610" y="0"/>
                  </a:lnTo>
                  <a:lnTo>
                    <a:pt x="1324610" y="0"/>
                  </a:lnTo>
                  <a:close/>
                </a:path>
              </a:pathLst>
            </a:custGeom>
            <a:solidFill>
              <a:srgbClr val="00918F">
                <a:alpha val="64706"/>
              </a:srgbClr>
            </a:solidFill>
          </p:spPr>
          <p:txBody>
            <a:bodyPr/>
            <a:lstStyle/>
            <a:p>
              <a:endParaRPr lang="en-US"/>
            </a:p>
          </p:txBody>
        </p:sp>
      </p:grpSp>
      <p:pic>
        <p:nvPicPr>
          <p:cNvPr id="10" name="Picture 2">
            <a:extLst>
              <a:ext uri="{FF2B5EF4-FFF2-40B4-BE49-F238E27FC236}">
                <a16:creationId xmlns:a16="http://schemas.microsoft.com/office/drawing/2014/main" id="{F382423F-1EB6-4B87-9628-B8651354A47C}"/>
              </a:ext>
              <a:ext uri="{C183D7F6-B498-43B3-948B-1728B52AA6E4}">
                <adec:decorative xmlns:adec="http://schemas.microsoft.com/office/drawing/2017/decorative" val="1"/>
              </a:ext>
            </a:extLst>
          </p:cNvPr>
          <p:cNvPicPr>
            <a:picLocks noChangeAspect="1"/>
          </p:cNvPicPr>
          <p:nvPr/>
        </p:nvPicPr>
        <p:blipFill>
          <a:blip r:embed="rId4"/>
          <a:srcRect/>
          <a:stretch>
            <a:fillRect/>
          </a:stretch>
        </p:blipFill>
        <p:spPr>
          <a:xfrm>
            <a:off x="13335000" y="8953500"/>
            <a:ext cx="4570826" cy="1079061"/>
          </a:xfrm>
          <a:prstGeom prst="rect">
            <a:avLst/>
          </a:prstGeom>
        </p:spPr>
      </p:pic>
      <p:sp>
        <p:nvSpPr>
          <p:cNvPr id="11" name="Content Placeholder 2">
            <a:extLst>
              <a:ext uri="{FF2B5EF4-FFF2-40B4-BE49-F238E27FC236}">
                <a16:creationId xmlns:a16="http://schemas.microsoft.com/office/drawing/2014/main" id="{A3336AD3-6EA3-424F-B2DB-32E8E4CECF5F}"/>
              </a:ext>
            </a:extLst>
          </p:cNvPr>
          <p:cNvSpPr txBox="1">
            <a:spLocks/>
          </p:cNvSpPr>
          <p:nvPr/>
        </p:nvSpPr>
        <p:spPr>
          <a:xfrm>
            <a:off x="7467600" y="3094876"/>
            <a:ext cx="7277100" cy="4495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b="1" dirty="0">
                <a:solidFill>
                  <a:srgbClr val="00918F"/>
                </a:solidFill>
                <a:latin typeface="Segoe UI" panose="020B0502040204020203" pitchFamily="34" charset="0"/>
                <a:cs typeface="Segoe UI" panose="020B0502040204020203" pitchFamily="34" charset="0"/>
              </a:rPr>
              <a:t>Benefits of filing and paying online:</a:t>
            </a:r>
          </a:p>
          <a:p>
            <a:pPr lvl="1">
              <a:buFont typeface="Arial" panose="020B0604020202020204" pitchFamily="34" charset="0"/>
              <a:buChar char="•"/>
            </a:pPr>
            <a:r>
              <a:rPr lang="en-US" dirty="0">
                <a:solidFill>
                  <a:srgbClr val="19273D"/>
                </a:solidFill>
                <a:latin typeface="Segoe UI" panose="020B0502040204020203" pitchFamily="34" charset="0"/>
                <a:cs typeface="Segoe UI" panose="020B0502040204020203" pitchFamily="34" charset="0"/>
              </a:rPr>
              <a:t>Free to use</a:t>
            </a:r>
          </a:p>
          <a:p>
            <a:pPr lvl="1">
              <a:buFont typeface="Arial" panose="020B0604020202020204" pitchFamily="34" charset="0"/>
              <a:buChar char="•"/>
            </a:pPr>
            <a:r>
              <a:rPr lang="en-US" dirty="0">
                <a:solidFill>
                  <a:srgbClr val="19273D"/>
                </a:solidFill>
                <a:latin typeface="Segoe UI" panose="020B0502040204020203" pitchFamily="34" charset="0"/>
                <a:cs typeface="Segoe UI" panose="020B0502040204020203" pitchFamily="34" charset="0"/>
              </a:rPr>
              <a:t>Safe and secure</a:t>
            </a:r>
          </a:p>
          <a:p>
            <a:pPr lvl="1">
              <a:buFont typeface="Arial" panose="020B0604020202020204" pitchFamily="34" charset="0"/>
              <a:buChar char="•"/>
            </a:pPr>
            <a:r>
              <a:rPr lang="en-US" dirty="0">
                <a:solidFill>
                  <a:srgbClr val="19273D"/>
                </a:solidFill>
                <a:latin typeface="Segoe UI" panose="020B0502040204020203" pitchFamily="34" charset="0"/>
                <a:cs typeface="Segoe UI" panose="020B0502040204020203" pitchFamily="34" charset="0"/>
              </a:rPr>
              <a:t>One location to e-file and e-pay </a:t>
            </a:r>
          </a:p>
          <a:p>
            <a:pPr lvl="1">
              <a:buFont typeface="Arial" panose="020B0604020202020204" pitchFamily="34" charset="0"/>
              <a:buChar char="•"/>
            </a:pPr>
            <a:r>
              <a:rPr lang="en-US" dirty="0">
                <a:solidFill>
                  <a:srgbClr val="19273D"/>
                </a:solidFill>
                <a:latin typeface="Segoe UI" panose="020B0502040204020203" pitchFamily="34" charset="0"/>
                <a:cs typeface="Segoe UI" panose="020B0502040204020203" pitchFamily="34" charset="0"/>
              </a:rPr>
              <a:t>No paper documents to print and mail</a:t>
            </a:r>
          </a:p>
          <a:p>
            <a:pPr lvl="1">
              <a:buFont typeface="Arial" panose="020B0604020202020204" pitchFamily="34" charset="0"/>
              <a:buChar char="•"/>
            </a:pPr>
            <a:r>
              <a:rPr lang="en-US" dirty="0">
                <a:solidFill>
                  <a:srgbClr val="19273D"/>
                </a:solidFill>
                <a:latin typeface="Segoe UI" panose="020B0502040204020203" pitchFamily="34" charset="0"/>
                <a:cs typeface="Segoe UI" panose="020B0502040204020203" pitchFamily="34" charset="0"/>
              </a:rPr>
              <a:t>Immediate confirmation that your submission was received</a:t>
            </a:r>
            <a:endParaRPr lang="en-US" sz="2700" dirty="0"/>
          </a:p>
        </p:txBody>
      </p:sp>
    </p:spTree>
    <p:extLst>
      <p:ext uri="{BB962C8B-B14F-4D97-AF65-F5344CB8AC3E}">
        <p14:creationId xmlns:p14="http://schemas.microsoft.com/office/powerpoint/2010/main" val="8766586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5FC4041-8453-4342-9837-CC0027756804}"/>
              </a:ext>
            </a:extLst>
          </p:cNvPr>
          <p:cNvSpPr>
            <a:spLocks noChangeArrowheads="1"/>
          </p:cNvSpPr>
          <p:nvPr/>
        </p:nvSpPr>
        <p:spPr bwMode="auto">
          <a:xfrm>
            <a:off x="1287379" y="800100"/>
            <a:ext cx="13800221" cy="914400"/>
          </a:xfrm>
          <a:prstGeom prst="rect">
            <a:avLst/>
          </a:prstGeom>
          <a:solidFill>
            <a:schemeClr val="bg1"/>
          </a:solidFill>
          <a:ln w="9525">
            <a:noFill/>
            <a:miter lim="800000"/>
            <a:headEnd/>
            <a:tailEnd/>
          </a:ln>
        </p:spPr>
        <p:txBody>
          <a:bodyPr anchor="ctr"/>
          <a:lstStyle/>
          <a:p>
            <a:r>
              <a:rPr lang="en-US" sz="6400" b="1" dirty="0">
                <a:solidFill>
                  <a:srgbClr val="00918E"/>
                </a:solidFill>
                <a:latin typeface="Montserrat Classic" panose="020B0604020202020204" charset="0"/>
                <a:ea typeface="+mj-ea"/>
                <a:cs typeface="Segoe UI" panose="020B0502040204020203" pitchFamily="34" charset="0"/>
              </a:rPr>
              <a:t>“Montana Tax News You Can Use”</a:t>
            </a:r>
          </a:p>
        </p:txBody>
      </p:sp>
      <p:sp>
        <p:nvSpPr>
          <p:cNvPr id="3" name="Content Placeholder 2"/>
          <p:cNvSpPr>
            <a:spLocks noGrp="1"/>
          </p:cNvSpPr>
          <p:nvPr>
            <p:ph idx="1"/>
          </p:nvPr>
        </p:nvSpPr>
        <p:spPr>
          <a:xfrm>
            <a:off x="2173385" y="2390920"/>
            <a:ext cx="8458200" cy="6571959"/>
          </a:xfrm>
        </p:spPr>
        <p:txBody>
          <a:bodyPr>
            <a:normAutofit/>
          </a:bodyPr>
          <a:lstStyle/>
          <a:p>
            <a:pPr marL="0" indent="0">
              <a:buNone/>
            </a:pPr>
            <a:r>
              <a:rPr lang="en-US" sz="3300" dirty="0">
                <a:solidFill>
                  <a:srgbClr val="19273D"/>
                </a:solidFill>
                <a:latin typeface="Segoe UI" panose="020B0502040204020203" pitchFamily="34" charset="0"/>
                <a:ea typeface="+mj-ea"/>
                <a:cs typeface="Segoe UI" panose="020B0502040204020203" pitchFamily="34" charset="0"/>
              </a:rPr>
              <a:t>The Montana Department of Revenue invites you to subscribe to its electronic newsletter, </a:t>
            </a:r>
            <a:r>
              <a:rPr lang="en-US" sz="3300" b="1" dirty="0">
                <a:solidFill>
                  <a:srgbClr val="00918F"/>
                </a:solidFill>
                <a:latin typeface="Segoe UI" panose="020B0502040204020203" pitchFamily="34" charset="0"/>
                <a:ea typeface="+mj-ea"/>
                <a:cs typeface="Segoe UI" panose="020B0502040204020203" pitchFamily="34" charset="0"/>
              </a:rPr>
              <a:t>Montana Tax News You Can Use</a:t>
            </a:r>
            <a:r>
              <a:rPr lang="en-US" sz="3300" dirty="0">
                <a:latin typeface="Segoe UI" panose="020B0502040204020203" pitchFamily="34" charset="0"/>
                <a:ea typeface="+mj-ea"/>
                <a:cs typeface="Segoe UI" panose="020B0502040204020203" pitchFamily="34" charset="0"/>
              </a:rPr>
              <a:t>.</a:t>
            </a:r>
          </a:p>
          <a:p>
            <a:pPr marL="0" indent="0">
              <a:buNone/>
            </a:pPr>
            <a:endParaRPr lang="en-US" sz="2900" dirty="0">
              <a:solidFill>
                <a:srgbClr val="19273D"/>
              </a:solidFill>
              <a:latin typeface="Segoe UI" panose="020B0502040204020203" pitchFamily="34" charset="0"/>
              <a:ea typeface="+mj-ea"/>
              <a:cs typeface="Segoe UI" panose="020B0502040204020203" pitchFamily="34" charset="0"/>
            </a:endParaRPr>
          </a:p>
          <a:p>
            <a:pPr marL="0" indent="0">
              <a:buNone/>
            </a:pPr>
            <a:r>
              <a:rPr lang="en-US" sz="3300" dirty="0">
                <a:solidFill>
                  <a:srgbClr val="19273D"/>
                </a:solidFill>
                <a:latin typeface="Segoe UI" panose="020B0502040204020203" pitchFamily="34" charset="0"/>
                <a:ea typeface="+mj-ea"/>
                <a:cs typeface="Segoe UI" panose="020B0502040204020203" pitchFamily="34" charset="0"/>
              </a:rPr>
              <a:t>The e-newsletter keeps tax preparers informed of:</a:t>
            </a:r>
          </a:p>
          <a:p>
            <a:pPr lvl="1">
              <a:buFont typeface="Arial" panose="020B0604020202020204" pitchFamily="34" charset="0"/>
              <a:buChar char="•"/>
            </a:pPr>
            <a:r>
              <a:rPr lang="en-US" sz="2900" dirty="0">
                <a:solidFill>
                  <a:srgbClr val="19273D"/>
                </a:solidFill>
                <a:latin typeface="Segoe UI" panose="020B0502040204020203" pitchFamily="34" charset="0"/>
                <a:ea typeface="+mj-ea"/>
                <a:cs typeface="Segoe UI" panose="020B0502040204020203" pitchFamily="34" charset="0"/>
              </a:rPr>
              <a:t>New developments at the department</a:t>
            </a:r>
          </a:p>
          <a:p>
            <a:pPr lvl="1">
              <a:buFont typeface="Arial" panose="020B0604020202020204" pitchFamily="34" charset="0"/>
              <a:buChar char="•"/>
            </a:pPr>
            <a:r>
              <a:rPr lang="en-US" sz="2900" dirty="0">
                <a:solidFill>
                  <a:srgbClr val="19273D"/>
                </a:solidFill>
                <a:latin typeface="Segoe UI" panose="020B0502040204020203" pitchFamily="34" charset="0"/>
                <a:ea typeface="+mj-ea"/>
                <a:cs typeface="Segoe UI" panose="020B0502040204020203" pitchFamily="34" charset="0"/>
              </a:rPr>
              <a:t>Updated processes</a:t>
            </a:r>
          </a:p>
          <a:p>
            <a:pPr lvl="1">
              <a:buFont typeface="Arial" panose="020B0604020202020204" pitchFamily="34" charset="0"/>
              <a:buChar char="•"/>
            </a:pPr>
            <a:r>
              <a:rPr lang="en-US" sz="2900" dirty="0">
                <a:solidFill>
                  <a:srgbClr val="19273D"/>
                </a:solidFill>
                <a:latin typeface="Segoe UI" panose="020B0502040204020203" pitchFamily="34" charset="0"/>
                <a:ea typeface="+mj-ea"/>
                <a:cs typeface="Segoe UI" panose="020B0502040204020203" pitchFamily="34" charset="0"/>
              </a:rPr>
              <a:t>Issues and trends popping up during tax season in Montana</a:t>
            </a:r>
          </a:p>
        </p:txBody>
      </p:sp>
      <p:sp>
        <p:nvSpPr>
          <p:cNvPr id="11" name="Title 10">
            <a:extLst>
              <a:ext uri="{FF2B5EF4-FFF2-40B4-BE49-F238E27FC236}">
                <a16:creationId xmlns:a16="http://schemas.microsoft.com/office/drawing/2014/main" id="{9B338AD0-AA70-4B56-A85B-D9A6872A03E7}"/>
              </a:ext>
              <a:ext uri="{C183D7F6-B498-43B3-948B-1728B52AA6E4}">
                <adec:decorative xmlns:adec="http://schemas.microsoft.com/office/drawing/2017/decorative" val="1"/>
              </a:ext>
            </a:extLst>
          </p:cNvPr>
          <p:cNvSpPr txBox="1">
            <a:spLocks noGrp="1"/>
          </p:cNvSpPr>
          <p:nvPr>
            <p:ph type="title" idx="4294967295"/>
          </p:nvPr>
        </p:nvSpPr>
        <p:spPr>
          <a:xfrm>
            <a:off x="12287525" y="3714823"/>
            <a:ext cx="4847677" cy="39241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bg1"/>
                </a:solidFill>
                <a:effectLst/>
                <a:uLnTx/>
                <a:uFillTx/>
                <a:latin typeface="Segoe UI" panose="020B0502040204020203" pitchFamily="34" charset="0"/>
                <a:ea typeface="+mj-ea"/>
                <a:cs typeface="Segoe UI" panose="020B0502040204020203" pitchFamily="34" charset="0"/>
              </a:rPr>
              <a:t>It’s a </a:t>
            </a:r>
            <a:r>
              <a:rPr kumimoji="0" lang="en-US" sz="3200" b="1" i="0" u="none" strike="noStrike" kern="1200" cap="none" spc="0" normalizeH="0" baseline="0" noProof="0" dirty="0">
                <a:ln>
                  <a:noFill/>
                </a:ln>
                <a:solidFill>
                  <a:schemeClr val="bg1"/>
                </a:solidFill>
                <a:effectLst/>
                <a:uLnTx/>
                <a:uFillTx/>
                <a:latin typeface="Segoe UI" panose="020B0502040204020203" pitchFamily="34" charset="0"/>
                <a:ea typeface="+mj-ea"/>
                <a:cs typeface="Segoe UI" panose="020B0502040204020203" pitchFamily="34" charset="0"/>
              </a:rPr>
              <a:t>FREE</a:t>
            </a:r>
            <a:r>
              <a:rPr kumimoji="0" lang="en-US" sz="3200" b="0" i="0" u="none" strike="noStrike" kern="1200" cap="none" spc="0" normalizeH="0" baseline="0" noProof="0" dirty="0">
                <a:ln>
                  <a:noFill/>
                </a:ln>
                <a:solidFill>
                  <a:schemeClr val="bg1"/>
                </a:solidFill>
                <a:effectLst/>
                <a:uLnTx/>
                <a:uFillTx/>
                <a:latin typeface="Segoe UI" panose="020B0502040204020203" pitchFamily="34" charset="0"/>
                <a:ea typeface="+mj-ea"/>
                <a:cs typeface="Segoe UI" panose="020B0502040204020203" pitchFamily="34" charset="0"/>
              </a:rPr>
              <a:t> resource for anyone who assists people in filing taxes and meeting their tax responsibility and for those interested in the state's tax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Rectangle 8">
            <a:extLst>
              <a:ext uri="{FF2B5EF4-FFF2-40B4-BE49-F238E27FC236}">
                <a16:creationId xmlns:a16="http://schemas.microsoft.com/office/drawing/2014/main" id="{1C98A752-EFF0-4DBC-9FE9-8162E9B517FA}"/>
              </a:ext>
              <a:ext uri="{C183D7F6-B498-43B3-948B-1728B52AA6E4}">
                <adec:decorative xmlns:adec="http://schemas.microsoft.com/office/drawing/2017/decorative" val="1"/>
              </a:ext>
            </a:extLst>
          </p:cNvPr>
          <p:cNvSpPr/>
          <p:nvPr/>
        </p:nvSpPr>
        <p:spPr>
          <a:xfrm>
            <a:off x="14020800" y="9052470"/>
            <a:ext cx="3812248" cy="8999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6D2851B-F9FC-4CD3-BA57-18C82CDAD39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020800" y="9052470"/>
            <a:ext cx="3812248" cy="899980"/>
          </a:xfrm>
          <a:prstGeom prst="rect">
            <a:avLst/>
          </a:prstGeom>
        </p:spPr>
      </p:pic>
      <p:sp>
        <p:nvSpPr>
          <p:cNvPr id="8" name="Rectangle 7">
            <a:extLst>
              <a:ext uri="{FF2B5EF4-FFF2-40B4-BE49-F238E27FC236}">
                <a16:creationId xmlns:a16="http://schemas.microsoft.com/office/drawing/2014/main" id="{91C61136-7F8C-4434-B280-935D97CD346E}"/>
              </a:ext>
              <a:ext uri="{C183D7F6-B498-43B3-948B-1728B52AA6E4}">
                <adec:decorative xmlns:adec="http://schemas.microsoft.com/office/drawing/2017/decorative" val="1"/>
              </a:ext>
            </a:extLst>
          </p:cNvPr>
          <p:cNvSpPr/>
          <p:nvPr/>
        </p:nvSpPr>
        <p:spPr>
          <a:xfrm>
            <a:off x="990600" y="1566111"/>
            <a:ext cx="16002000" cy="8073189"/>
          </a:xfrm>
          <a:prstGeom prst="rect">
            <a:avLst/>
          </a:prstGeom>
          <a:noFill/>
          <a:ln w="28575">
            <a:solidFill>
              <a:srgbClr val="00918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2E90154-D85B-9D6E-7766-A762E55CCA6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191239" y="3127996"/>
            <a:ext cx="5425910" cy="5352752"/>
          </a:xfrm>
          <a:prstGeom prst="rect">
            <a:avLst/>
          </a:prstGeom>
        </p:spPr>
      </p:pic>
      <p:sp>
        <p:nvSpPr>
          <p:cNvPr id="7" name="TextBox 6">
            <a:extLst>
              <a:ext uri="{FF2B5EF4-FFF2-40B4-BE49-F238E27FC236}">
                <a16:creationId xmlns:a16="http://schemas.microsoft.com/office/drawing/2014/main" id="{A557A272-E3B3-F12D-1604-BF04A6B8B5EC}"/>
              </a:ext>
            </a:extLst>
          </p:cNvPr>
          <p:cNvSpPr txBox="1"/>
          <p:nvPr/>
        </p:nvSpPr>
        <p:spPr>
          <a:xfrm>
            <a:off x="12499267" y="4121315"/>
            <a:ext cx="4663149" cy="35394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It’s a </a:t>
            </a:r>
            <a:r>
              <a:rPr kumimoji="0" lang="en-US" sz="32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FREE</a:t>
            </a:r>
            <a:r>
              <a:rPr kumimoji="0" lang="en-US" sz="3200" b="0"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 resource for anyone who assists people in filing taxes and meeting their tax responsibility and for those interested in the state's tax system.</a:t>
            </a:r>
          </a:p>
        </p:txBody>
      </p:sp>
    </p:spTree>
    <p:extLst>
      <p:ext uri="{BB962C8B-B14F-4D97-AF65-F5344CB8AC3E}">
        <p14:creationId xmlns:p14="http://schemas.microsoft.com/office/powerpoint/2010/main" val="6934614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918F"/>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3429000" y="4212476"/>
            <a:ext cx="11430000" cy="186204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a:ln>
                  <a:noFill/>
                </a:ln>
                <a:solidFill>
                  <a:schemeClr val="bg1"/>
                </a:solidFill>
                <a:effectLst/>
                <a:uLnTx/>
                <a:uFillTx/>
                <a:latin typeface="Montserrat Classic" panose="020B0604020202020204" charset="0"/>
                <a:ea typeface="+mj-ea"/>
                <a:cs typeface="Segoe UI" panose="020B0502040204020203" pitchFamily="34" charset="0"/>
              </a:rPr>
              <a:t>Any Questions?</a:t>
            </a:r>
          </a:p>
        </p:txBody>
      </p:sp>
      <p:pic>
        <p:nvPicPr>
          <p:cNvPr id="4" name="Picture 11">
            <a:extLst>
              <a:ext uri="{FF2B5EF4-FFF2-40B4-BE49-F238E27FC236}">
                <a16:creationId xmlns:a16="http://schemas.microsoft.com/office/drawing/2014/main" id="{37BAC3D6-DCE0-48C4-8E3F-312ED4835D3D}"/>
              </a:ext>
              <a:ext uri="{C183D7F6-B498-43B3-948B-1728B52AA6E4}">
                <adec:decorative xmlns:adec="http://schemas.microsoft.com/office/drawing/2017/decorative" val="1"/>
              </a:ext>
            </a:extLst>
          </p:cNvPr>
          <p:cNvPicPr>
            <a:picLocks noChangeAspect="1"/>
          </p:cNvPicPr>
          <p:nvPr/>
        </p:nvPicPr>
        <p:blipFill>
          <a:blip r:embed="rId3"/>
          <a:srcRect/>
          <a:stretch>
            <a:fillRect/>
          </a:stretch>
        </p:blipFill>
        <p:spPr>
          <a:xfrm>
            <a:off x="14097000" y="9105900"/>
            <a:ext cx="3855066" cy="912057"/>
          </a:xfrm>
          <a:prstGeom prst="rect">
            <a:avLst/>
          </a:prstGeom>
        </p:spPr>
      </p:pic>
    </p:spTree>
    <p:extLst>
      <p:ext uri="{BB962C8B-B14F-4D97-AF65-F5344CB8AC3E}">
        <p14:creationId xmlns:p14="http://schemas.microsoft.com/office/powerpoint/2010/main" val="40471339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918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4D931CB-EA9F-4A99-9690-F8A9E8EBFC77}"/>
              </a:ext>
              <a:ext uri="{C183D7F6-B498-43B3-948B-1728B52AA6E4}">
                <adec:decorative xmlns:adec="http://schemas.microsoft.com/office/drawing/2017/decorative" val="1"/>
              </a:ext>
            </a:extLst>
          </p:cNvPr>
          <p:cNvSpPr/>
          <p:nvPr/>
        </p:nvSpPr>
        <p:spPr>
          <a:xfrm>
            <a:off x="990600" y="1566111"/>
            <a:ext cx="16002000" cy="8073189"/>
          </a:xfrm>
          <a:prstGeom prst="rect">
            <a:avLst/>
          </a:prstGeom>
          <a:noFill/>
          <a:ln w="28575">
            <a:solidFill>
              <a:schemeClr val="bg1">
                <a:lumMod val="9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429000" y="307143"/>
            <a:ext cx="11430000" cy="1371600"/>
          </a:xfrm>
        </p:spPr>
        <p:txBody>
          <a:bodyPr>
            <a:normAutofit/>
          </a:bodyPr>
          <a:lstStyle/>
          <a:p>
            <a:pPr algn="ctr"/>
            <a:r>
              <a:rPr lang="en-US" sz="5400" b="1" dirty="0">
                <a:solidFill>
                  <a:schemeClr val="bg1"/>
                </a:solidFill>
                <a:latin typeface="Montserrat Classic" panose="020B0604020202020204" charset="0"/>
                <a:cs typeface="Segoe UI" panose="020B0502040204020203" pitchFamily="34" charset="0"/>
              </a:rPr>
              <a:t>Additional Resources</a:t>
            </a:r>
          </a:p>
        </p:txBody>
      </p:sp>
      <p:sp>
        <p:nvSpPr>
          <p:cNvPr id="3" name="Content Placeholder 2"/>
          <p:cNvSpPr>
            <a:spLocks noGrp="1"/>
          </p:cNvSpPr>
          <p:nvPr>
            <p:ph idx="1"/>
          </p:nvPr>
        </p:nvSpPr>
        <p:spPr>
          <a:xfrm>
            <a:off x="2895600" y="2552700"/>
            <a:ext cx="6172200" cy="5716172"/>
          </a:xfrm>
        </p:spPr>
        <p:txBody>
          <a:bodyPr>
            <a:normAutofit fontScale="92500" lnSpcReduction="20000"/>
          </a:bodyPr>
          <a:lstStyle/>
          <a:p>
            <a:pPr marL="0" indent="0">
              <a:buNone/>
            </a:pPr>
            <a:r>
              <a:rPr lang="en-US" sz="4400" b="1" dirty="0">
                <a:solidFill>
                  <a:schemeClr val="bg1"/>
                </a:solidFill>
                <a:latin typeface="Montserrat Classic" panose="020B0604020202020204" charset="0"/>
                <a:ea typeface="+mj-ea"/>
                <a:cs typeface="Segoe UI" panose="020B0502040204020203" pitchFamily="34" charset="0"/>
              </a:rPr>
              <a:t>Helpful Links</a:t>
            </a:r>
          </a:p>
          <a:p>
            <a:r>
              <a:rPr lang="en-US" sz="2800" dirty="0">
                <a:solidFill>
                  <a:schemeClr val="bg1"/>
                </a:solidFill>
                <a:latin typeface="Segoe UI" panose="020B0502040204020203" pitchFamily="34" charset="0"/>
                <a:cs typeface="Segoe UI" panose="020B0502040204020203" pitchFamily="34" charset="0"/>
              </a:rPr>
              <a:t>Department of Revenue Website</a:t>
            </a:r>
          </a:p>
          <a:p>
            <a:pPr lvl="1">
              <a:buFont typeface="Arial" panose="020B0604020202020204" pitchFamily="34" charset="0"/>
              <a:buChar char="•"/>
            </a:pPr>
            <a:r>
              <a:rPr lang="en-US" sz="2400" b="1" u="sng" dirty="0">
                <a:solidFill>
                  <a:schemeClr val="bg1"/>
                </a:solidFill>
                <a:latin typeface="Segoe UI" panose="020B0502040204020203" pitchFamily="34" charset="0"/>
                <a:cs typeface="Segoe UI" panose="020B0502040204020203" pitchFamily="34" charset="0"/>
                <a:hlinkClick r:id="rId3"/>
              </a:rPr>
              <a:t>https://revenue.mt.gov/</a:t>
            </a:r>
            <a:r>
              <a:rPr lang="en-US" sz="2400" b="1" u="sng" dirty="0">
                <a:solidFill>
                  <a:schemeClr val="bg1"/>
                </a:solidFill>
                <a:latin typeface="Segoe UI" panose="020B0502040204020203" pitchFamily="34" charset="0"/>
                <a:cs typeface="Segoe UI" panose="020B0502040204020203" pitchFamily="34" charset="0"/>
              </a:rPr>
              <a:t> </a:t>
            </a:r>
          </a:p>
          <a:p>
            <a:pPr marL="457200" lvl="1" indent="0">
              <a:buNone/>
            </a:pPr>
            <a:endParaRPr lang="en-US" sz="2400" dirty="0">
              <a:solidFill>
                <a:schemeClr val="bg1"/>
              </a:solidFill>
              <a:latin typeface="Segoe UI" panose="020B0502040204020203" pitchFamily="34" charset="0"/>
              <a:cs typeface="Segoe UI" panose="020B0502040204020203" pitchFamily="34" charset="0"/>
            </a:endParaRPr>
          </a:p>
          <a:p>
            <a:r>
              <a:rPr lang="en-US" sz="2800" dirty="0">
                <a:solidFill>
                  <a:schemeClr val="bg1"/>
                </a:solidFill>
                <a:latin typeface="Segoe UI" panose="020B0502040204020203" pitchFamily="34" charset="0"/>
                <a:cs typeface="Segoe UI" panose="020B0502040204020203" pitchFamily="34" charset="0"/>
              </a:rPr>
              <a:t>TransAction Portal</a:t>
            </a:r>
          </a:p>
          <a:p>
            <a:pPr lvl="1">
              <a:buFont typeface="Arial" panose="020B0604020202020204" pitchFamily="34" charset="0"/>
              <a:buChar char="•"/>
            </a:pPr>
            <a:r>
              <a:rPr lang="en-US" sz="2400" b="1" u="sng" dirty="0">
                <a:solidFill>
                  <a:schemeClr val="bg1"/>
                </a:solidFill>
                <a:latin typeface="Segoe UI" panose="020B0502040204020203" pitchFamily="34" charset="0"/>
                <a:cs typeface="Segoe UI" panose="020B0502040204020203" pitchFamily="34" charset="0"/>
                <a:hlinkClick r:id="rId4"/>
              </a:rPr>
              <a:t>https://tap.dor.mt.gov/_/</a:t>
            </a:r>
            <a:endParaRPr lang="en-US" sz="2400" b="1" u="sng" dirty="0">
              <a:solidFill>
                <a:schemeClr val="bg1"/>
              </a:solidFill>
              <a:latin typeface="Segoe UI" panose="020B0502040204020203" pitchFamily="34" charset="0"/>
              <a:cs typeface="Segoe UI" panose="020B0502040204020203" pitchFamily="34" charset="0"/>
            </a:endParaRPr>
          </a:p>
          <a:p>
            <a:pPr marL="457200" lvl="1" indent="0">
              <a:buNone/>
            </a:pPr>
            <a:endParaRPr lang="en-US" sz="2400" b="1" u="sng" dirty="0">
              <a:solidFill>
                <a:schemeClr val="bg1"/>
              </a:solidFill>
              <a:latin typeface="Segoe UI" panose="020B0502040204020203" pitchFamily="34" charset="0"/>
              <a:cs typeface="Segoe UI" panose="020B0502040204020203" pitchFamily="34" charset="0"/>
            </a:endParaRPr>
          </a:p>
          <a:p>
            <a:pPr marL="342900" lvl="1" indent="-342900">
              <a:buFont typeface="Arial" pitchFamily="34" charset="0"/>
              <a:buChar char="•"/>
            </a:pPr>
            <a:r>
              <a:rPr lang="en-US" dirty="0">
                <a:solidFill>
                  <a:schemeClr val="bg1"/>
                </a:solidFill>
                <a:latin typeface="Segoe UI" panose="020B0502040204020203" pitchFamily="34" charset="0"/>
                <a:cs typeface="Segoe UI" panose="020B0502040204020203" pitchFamily="34" charset="0"/>
              </a:rPr>
              <a:t>Approved Software </a:t>
            </a:r>
          </a:p>
          <a:p>
            <a:pPr marL="742950" lvl="2" indent="-342900"/>
            <a:r>
              <a:rPr lang="en-US" b="1" dirty="0">
                <a:solidFill>
                  <a:schemeClr val="bg1"/>
                </a:solidFill>
                <a:latin typeface="Segoe UI" panose="020B0502040204020203" pitchFamily="34" charset="0"/>
                <a:cs typeface="Segoe UI" panose="020B0502040204020203" pitchFamily="34" charset="0"/>
                <a:hlinkClick r:id="rId5"/>
              </a:rPr>
              <a:t>https://revenue.mt.gov/online-services/#ApprovedSoftware</a:t>
            </a:r>
            <a:endParaRPr lang="en-US" b="1" dirty="0">
              <a:solidFill>
                <a:schemeClr val="bg1"/>
              </a:solidFill>
              <a:latin typeface="Segoe UI" panose="020B0502040204020203" pitchFamily="34" charset="0"/>
              <a:cs typeface="Segoe UI" panose="020B0502040204020203" pitchFamily="34" charset="0"/>
            </a:endParaRPr>
          </a:p>
          <a:p>
            <a:pPr marL="400050" lvl="2" indent="0">
              <a:buNone/>
            </a:pPr>
            <a:endParaRPr lang="en-US" b="1" dirty="0">
              <a:solidFill>
                <a:schemeClr val="bg1"/>
              </a:solidFill>
              <a:latin typeface="Segoe UI" panose="020B0502040204020203" pitchFamily="34" charset="0"/>
              <a:cs typeface="Segoe UI" panose="020B0502040204020203" pitchFamily="34" charset="0"/>
            </a:endParaRPr>
          </a:p>
          <a:p>
            <a:pPr marL="342900" lvl="2" indent="-342900"/>
            <a:r>
              <a:rPr lang="en-US" sz="2800" dirty="0">
                <a:solidFill>
                  <a:schemeClr val="bg1"/>
                </a:solidFill>
                <a:latin typeface="Segoe UI" panose="020B0502040204020203" pitchFamily="34" charset="0"/>
                <a:cs typeface="Segoe UI" panose="020B0502040204020203" pitchFamily="34" charset="0"/>
              </a:rPr>
              <a:t>File an Electronic MW-3, W2, or 1099</a:t>
            </a:r>
            <a:r>
              <a:rPr lang="en-US" sz="2800" dirty="0">
                <a:solidFill>
                  <a:schemeClr val="bg1"/>
                </a:solidFill>
                <a:latin typeface="Segoe UI" panose="020B0502040204020203" pitchFamily="34" charset="0"/>
                <a:cs typeface="Segoe UI" panose="020B0502040204020203" pitchFamily="34" charset="0"/>
                <a:hlinkClick r:id="rId6"/>
              </a:rPr>
              <a:t>Wage </a:t>
            </a:r>
            <a:r>
              <a:rPr lang="en-US" sz="2800" dirty="0" err="1">
                <a:solidFill>
                  <a:schemeClr val="bg1"/>
                </a:solidFill>
                <a:latin typeface="Segoe UI" panose="020B0502040204020203" pitchFamily="34" charset="0"/>
                <a:cs typeface="Segoe UI" panose="020B0502040204020203" pitchFamily="34" charset="0"/>
                <a:hlinkClick r:id="rId6"/>
              </a:rPr>
              <a:t>Witholding</a:t>
            </a:r>
            <a:r>
              <a:rPr lang="en-US" sz="2800" dirty="0">
                <a:solidFill>
                  <a:schemeClr val="bg1"/>
                </a:solidFill>
                <a:latin typeface="Segoe UI" panose="020B0502040204020203" pitchFamily="34" charset="0"/>
                <a:cs typeface="Segoe UI" panose="020B0502040204020203" pitchFamily="34" charset="0"/>
                <a:hlinkClick r:id="rId6"/>
              </a:rPr>
              <a:t> Tax Webpage</a:t>
            </a:r>
            <a:r>
              <a:rPr lang="en-US" sz="2400" b="1" dirty="0">
                <a:solidFill>
                  <a:schemeClr val="bg1"/>
                </a:solidFill>
                <a:latin typeface="Segoe UI" panose="020B0502040204020203" pitchFamily="34" charset="0"/>
                <a:cs typeface="Segoe UI" panose="020B0502040204020203" pitchFamily="34" charset="0"/>
                <a:hlinkClick r:id="rId7"/>
              </a:rPr>
              <a:t>https://revenue.mt.gov/taxes/#WageWithholdingTax</a:t>
            </a:r>
            <a:r>
              <a:rPr lang="en-US" sz="2400" b="1" dirty="0">
                <a:solidFill>
                  <a:schemeClr val="bg1"/>
                </a:solidFill>
                <a:latin typeface="Segoe UI" panose="020B0502040204020203" pitchFamily="34" charset="0"/>
                <a:cs typeface="Segoe UI" panose="020B0502040204020203" pitchFamily="34" charset="0"/>
              </a:rPr>
              <a:t> </a:t>
            </a:r>
            <a:endParaRPr lang="en-US" b="1" dirty="0">
              <a:solidFill>
                <a:schemeClr val="bg1"/>
              </a:solidFill>
              <a:latin typeface="Segoe UI" panose="020B0502040204020203" pitchFamily="34" charset="0"/>
              <a:cs typeface="Segoe UI" panose="020B0502040204020203" pitchFamily="34" charset="0"/>
            </a:endParaRPr>
          </a:p>
        </p:txBody>
      </p:sp>
      <p:sp>
        <p:nvSpPr>
          <p:cNvPr id="8" name="Rectangle 7">
            <a:extLst>
              <a:ext uri="{FF2B5EF4-FFF2-40B4-BE49-F238E27FC236}">
                <a16:creationId xmlns:a16="http://schemas.microsoft.com/office/drawing/2014/main" id="{887E6B8F-B403-45B4-8DD5-138FE20DDAD1}"/>
              </a:ext>
              <a:ext uri="{C183D7F6-B498-43B3-948B-1728B52AA6E4}">
                <adec:decorative xmlns:adec="http://schemas.microsoft.com/office/drawing/2017/decorative" val="1"/>
              </a:ext>
            </a:extLst>
          </p:cNvPr>
          <p:cNvSpPr/>
          <p:nvPr/>
        </p:nvSpPr>
        <p:spPr>
          <a:xfrm>
            <a:off x="13868400" y="8913732"/>
            <a:ext cx="4191000" cy="1104225"/>
          </a:xfrm>
          <a:prstGeom prst="rect">
            <a:avLst/>
          </a:prstGeom>
          <a:solidFill>
            <a:srgbClr val="009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11">
            <a:extLst>
              <a:ext uri="{FF2B5EF4-FFF2-40B4-BE49-F238E27FC236}">
                <a16:creationId xmlns:a16="http://schemas.microsoft.com/office/drawing/2014/main" id="{09BCD9A1-187A-4F0C-9602-A5E2FFF8B9C6}"/>
              </a:ext>
              <a:ext uri="{C183D7F6-B498-43B3-948B-1728B52AA6E4}">
                <adec:decorative xmlns:adec="http://schemas.microsoft.com/office/drawing/2017/decorative" val="1"/>
              </a:ext>
            </a:extLst>
          </p:cNvPr>
          <p:cNvPicPr>
            <a:picLocks noChangeAspect="1"/>
          </p:cNvPicPr>
          <p:nvPr/>
        </p:nvPicPr>
        <p:blipFill>
          <a:blip r:embed="rId8"/>
          <a:srcRect/>
          <a:stretch>
            <a:fillRect/>
          </a:stretch>
        </p:blipFill>
        <p:spPr>
          <a:xfrm>
            <a:off x="14097000" y="9105900"/>
            <a:ext cx="3855066" cy="912057"/>
          </a:xfrm>
          <a:prstGeom prst="rect">
            <a:avLst/>
          </a:prstGeom>
        </p:spPr>
      </p:pic>
      <p:sp>
        <p:nvSpPr>
          <p:cNvPr id="6" name="Content Placeholder 2">
            <a:extLst>
              <a:ext uri="{FF2B5EF4-FFF2-40B4-BE49-F238E27FC236}">
                <a16:creationId xmlns:a16="http://schemas.microsoft.com/office/drawing/2014/main" id="{8383A7AB-1298-4C27-8DFE-0781C4D0053A}"/>
              </a:ext>
            </a:extLst>
          </p:cNvPr>
          <p:cNvSpPr txBox="1">
            <a:spLocks/>
          </p:cNvSpPr>
          <p:nvPr/>
        </p:nvSpPr>
        <p:spPr>
          <a:xfrm>
            <a:off x="9448800" y="2552700"/>
            <a:ext cx="6781800" cy="57161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4400" b="1" dirty="0">
                <a:solidFill>
                  <a:schemeClr val="bg1"/>
                </a:solidFill>
                <a:latin typeface="Montserrat Classic" panose="020B0604020202020204" charset="0"/>
                <a:ea typeface="+mj-ea"/>
                <a:cs typeface="Segoe UI" panose="020B0502040204020203" pitchFamily="34" charset="0"/>
              </a:rPr>
              <a:t>Contact Information</a:t>
            </a:r>
          </a:p>
          <a:p>
            <a:r>
              <a:rPr lang="en-US" sz="2800" dirty="0">
                <a:solidFill>
                  <a:schemeClr val="bg1"/>
                </a:solidFill>
                <a:latin typeface="Segoe UI" panose="020B0502040204020203" pitchFamily="34" charset="0"/>
                <a:cs typeface="Segoe UI" panose="020B0502040204020203" pitchFamily="34" charset="0"/>
              </a:rPr>
              <a:t>Department’s Call Center</a:t>
            </a:r>
          </a:p>
          <a:p>
            <a:pPr lvl="1">
              <a:buFont typeface="Arial" panose="020B0604020202020204" pitchFamily="34" charset="0"/>
              <a:buChar char="•"/>
            </a:pPr>
            <a:r>
              <a:rPr lang="en-US" sz="2400" dirty="0">
                <a:solidFill>
                  <a:schemeClr val="bg1"/>
                </a:solidFill>
                <a:latin typeface="Segoe UI" panose="020B0502040204020203" pitchFamily="34" charset="0"/>
                <a:cs typeface="Segoe UI" panose="020B0502040204020203" pitchFamily="34" charset="0"/>
              </a:rPr>
              <a:t>Phone: 406-444-6900</a:t>
            </a:r>
          </a:p>
          <a:p>
            <a:endParaRPr lang="en-US" sz="2800" dirty="0">
              <a:solidFill>
                <a:schemeClr val="bg1"/>
              </a:solidFill>
              <a:latin typeface="Segoe UI" panose="020B0502040204020203" pitchFamily="34" charset="0"/>
              <a:cs typeface="Segoe UI" panose="020B0502040204020203" pitchFamily="34" charset="0"/>
            </a:endParaRPr>
          </a:p>
          <a:p>
            <a:r>
              <a:rPr lang="en-US" sz="2800" dirty="0">
                <a:solidFill>
                  <a:schemeClr val="bg1"/>
                </a:solidFill>
                <a:latin typeface="Segoe UI" panose="020B0502040204020203" pitchFamily="34" charset="0"/>
                <a:cs typeface="Segoe UI" panose="020B0502040204020203" pitchFamily="34" charset="0"/>
              </a:rPr>
              <a:t>Department’s Information Governance Unit</a:t>
            </a:r>
          </a:p>
          <a:p>
            <a:pPr lvl="1">
              <a:buFont typeface="Arial" panose="020B0604020202020204" pitchFamily="34" charset="0"/>
              <a:buChar char="•"/>
            </a:pPr>
            <a:r>
              <a:rPr lang="en-US" sz="2400" dirty="0">
                <a:solidFill>
                  <a:schemeClr val="bg1"/>
                </a:solidFill>
                <a:latin typeface="Segoe UI" panose="020B0502040204020203" pitchFamily="34" charset="0"/>
                <a:cs typeface="Segoe UI" panose="020B0502040204020203" pitchFamily="34" charset="0"/>
              </a:rPr>
              <a:t>Email: </a:t>
            </a:r>
            <a:r>
              <a:rPr lang="en-US" sz="2400" dirty="0">
                <a:solidFill>
                  <a:schemeClr val="bg1"/>
                </a:solidFill>
                <a:latin typeface="Segoe UI" panose="020B0502040204020203" pitchFamily="34" charset="0"/>
                <a:cs typeface="Segoe UI" panose="020B0502040204020203" pitchFamily="34" charset="0"/>
                <a:hlinkClick r:id="rId9"/>
              </a:rPr>
              <a:t>DORE-Services@mt.gov</a:t>
            </a:r>
            <a:endParaRPr lang="en-US" sz="2400" dirty="0">
              <a:solidFill>
                <a:schemeClr val="bg1"/>
              </a:solidFill>
              <a:latin typeface="Segoe UI" panose="020B0502040204020203" pitchFamily="34" charset="0"/>
              <a:cs typeface="Segoe UI" panose="020B0502040204020203" pitchFamily="34" charset="0"/>
            </a:endParaRPr>
          </a:p>
          <a:p>
            <a:pPr lvl="1">
              <a:buFont typeface="Arial" panose="020B0604020202020204" pitchFamily="34" charset="0"/>
              <a:buChar char="•"/>
            </a:pPr>
            <a:r>
              <a:rPr lang="en-US" sz="2400" dirty="0">
                <a:solidFill>
                  <a:schemeClr val="bg1"/>
                </a:solidFill>
                <a:latin typeface="Segoe UI" panose="020B0502040204020203" pitchFamily="34" charset="0"/>
                <a:cs typeface="Segoe UI" panose="020B0502040204020203" pitchFamily="34" charset="0"/>
              </a:rPr>
              <a:t>(406) 444-4457</a:t>
            </a:r>
          </a:p>
        </p:txBody>
      </p:sp>
    </p:spTree>
    <p:extLst>
      <p:ext uri="{BB962C8B-B14F-4D97-AF65-F5344CB8AC3E}">
        <p14:creationId xmlns:p14="http://schemas.microsoft.com/office/powerpoint/2010/main" val="3685368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76160" y="1116136"/>
            <a:ext cx="9980721" cy="1600200"/>
          </a:xfrm>
        </p:spPr>
        <p:txBody>
          <a:bodyPr>
            <a:normAutofit fontScale="90000"/>
          </a:bodyPr>
          <a:lstStyle/>
          <a:p>
            <a:pPr algn="l"/>
            <a:r>
              <a:rPr lang="en-US" sz="6400" b="1" dirty="0">
                <a:solidFill>
                  <a:srgbClr val="00918F"/>
                </a:solidFill>
                <a:latin typeface="Segoe UI" panose="020B0502040204020203" pitchFamily="34" charset="0"/>
                <a:ea typeface="+mn-ea"/>
                <a:cs typeface="Segoe UI" panose="020B0502040204020203" pitchFamily="34" charset="0"/>
              </a:rPr>
              <a:t>TAP Highlights &amp; Updates</a:t>
            </a:r>
          </a:p>
        </p:txBody>
      </p:sp>
      <p:sp>
        <p:nvSpPr>
          <p:cNvPr id="3" name="Content Placeholder 2"/>
          <p:cNvSpPr>
            <a:spLocks noGrp="1"/>
          </p:cNvSpPr>
          <p:nvPr>
            <p:ph idx="1"/>
          </p:nvPr>
        </p:nvSpPr>
        <p:spPr>
          <a:xfrm>
            <a:off x="5676160" y="2287806"/>
            <a:ext cx="10744200" cy="6515100"/>
          </a:xfrm>
        </p:spPr>
        <p:txBody>
          <a:bodyPr anchor="ctr" anchorCtr="0"/>
          <a:lstStyle/>
          <a:p>
            <a:pPr marL="0" indent="0">
              <a:buNone/>
            </a:pPr>
            <a:r>
              <a:rPr lang="en-US" dirty="0">
                <a:solidFill>
                  <a:srgbClr val="19273D"/>
                </a:solidFill>
                <a:latin typeface="Segoe UI" panose="020B0502040204020203" pitchFamily="34" charset="0"/>
                <a:cs typeface="Segoe UI" panose="020B0502040204020203" pitchFamily="34" charset="0"/>
              </a:rPr>
              <a:t>Highlights</a:t>
            </a:r>
            <a:endParaRPr lang="en-US" sz="3000" dirty="0">
              <a:solidFill>
                <a:srgbClr val="19273D"/>
              </a:solidFill>
              <a:latin typeface="Segoe UI" panose="020B0502040204020203" pitchFamily="34" charset="0"/>
              <a:cs typeface="Segoe UI" panose="020B0502040204020203" pitchFamily="34" charset="0"/>
            </a:endParaRPr>
          </a:p>
          <a:p>
            <a:pPr lvl="1">
              <a:buFont typeface="Arial" panose="020B0604020202020204" pitchFamily="34" charset="0"/>
              <a:buChar char="•"/>
            </a:pPr>
            <a:r>
              <a:rPr lang="en-US" sz="3000" dirty="0">
                <a:solidFill>
                  <a:srgbClr val="19273D"/>
                </a:solidFill>
                <a:latin typeface="Segoe UI" panose="020B0502040204020203" pitchFamily="34" charset="0"/>
                <a:cs typeface="Segoe UI" panose="020B0502040204020203" pitchFamily="34" charset="0"/>
              </a:rPr>
              <a:t>Securely message DOR</a:t>
            </a:r>
          </a:p>
          <a:p>
            <a:pPr lvl="1">
              <a:buFont typeface="Arial" panose="020B0604020202020204" pitchFamily="34" charset="0"/>
              <a:buChar char="•"/>
            </a:pPr>
            <a:r>
              <a:rPr lang="en-US" sz="3000" dirty="0">
                <a:solidFill>
                  <a:srgbClr val="19273D"/>
                </a:solidFill>
                <a:latin typeface="Segoe UI" panose="020B0502040204020203" pitchFamily="34" charset="0"/>
                <a:cs typeface="Segoe UI" panose="020B0502040204020203" pitchFamily="34" charset="0"/>
              </a:rPr>
              <a:t>Submit a Power of Attorney</a:t>
            </a:r>
          </a:p>
          <a:p>
            <a:pPr lvl="1">
              <a:buFont typeface="Arial" panose="020B0604020202020204" pitchFamily="34" charset="0"/>
              <a:buChar char="•"/>
            </a:pPr>
            <a:r>
              <a:rPr lang="en-US" sz="3000" dirty="0">
                <a:solidFill>
                  <a:srgbClr val="19273D"/>
                </a:solidFill>
                <a:latin typeface="Segoe UI" panose="020B0502040204020203" pitchFamily="34" charset="0"/>
                <a:cs typeface="Segoe UI" panose="020B0502040204020203" pitchFamily="34" charset="0"/>
              </a:rPr>
              <a:t>Manage Payments &amp; Returns Table – EXPORTABLE!</a:t>
            </a:r>
          </a:p>
          <a:p>
            <a:pPr lvl="1">
              <a:buFont typeface="Arial" panose="020B0604020202020204" pitchFamily="34" charset="0"/>
              <a:buChar char="•"/>
            </a:pPr>
            <a:r>
              <a:rPr lang="en-US" sz="3000" dirty="0">
                <a:solidFill>
                  <a:srgbClr val="19273D"/>
                </a:solidFill>
                <a:latin typeface="Segoe UI" panose="020B0502040204020203" pitchFamily="34" charset="0"/>
                <a:cs typeface="Segoe UI" panose="020B0502040204020203" pitchFamily="34" charset="0"/>
              </a:rPr>
              <a:t>IIT Login Verifications</a:t>
            </a:r>
          </a:p>
          <a:p>
            <a:pPr lvl="1">
              <a:buFont typeface="Arial" panose="020B0604020202020204" pitchFamily="34" charset="0"/>
              <a:buChar char="•"/>
            </a:pPr>
            <a:r>
              <a:rPr lang="en-US" sz="3000" dirty="0">
                <a:solidFill>
                  <a:srgbClr val="19273D"/>
                </a:solidFill>
                <a:latin typeface="Segoe UI" panose="020B0502040204020203" pitchFamily="34" charset="0"/>
                <a:cs typeface="Segoe UI" panose="020B0502040204020203" pitchFamily="34" charset="0"/>
              </a:rPr>
              <a:t>ACH Credit Payment Registration</a:t>
            </a:r>
          </a:p>
        </p:txBody>
      </p:sp>
      <p:grpSp>
        <p:nvGrpSpPr>
          <p:cNvPr id="5" name="Group 3">
            <a:extLst>
              <a:ext uri="{FF2B5EF4-FFF2-40B4-BE49-F238E27FC236}">
                <a16:creationId xmlns:a16="http://schemas.microsoft.com/office/drawing/2014/main" id="{B573B7F5-EB68-4191-B475-7861905A1DDF}"/>
              </a:ext>
              <a:ext uri="{C183D7F6-B498-43B3-948B-1728B52AA6E4}">
                <adec:decorative xmlns:adec="http://schemas.microsoft.com/office/drawing/2017/decorative" val="1"/>
              </a:ext>
            </a:extLst>
          </p:cNvPr>
          <p:cNvGrpSpPr>
            <a:grpSpLocks noChangeAspect="1"/>
          </p:cNvGrpSpPr>
          <p:nvPr/>
        </p:nvGrpSpPr>
        <p:grpSpPr>
          <a:xfrm flipH="1">
            <a:off x="0" y="-34008"/>
            <a:ext cx="6934200" cy="3900488"/>
            <a:chOff x="0" y="0"/>
            <a:chExt cx="6089457" cy="3425320"/>
          </a:xfrm>
        </p:grpSpPr>
        <p:sp>
          <p:nvSpPr>
            <p:cNvPr id="6" name="Freeform 4">
              <a:extLst>
                <a:ext uri="{FF2B5EF4-FFF2-40B4-BE49-F238E27FC236}">
                  <a16:creationId xmlns:a16="http://schemas.microsoft.com/office/drawing/2014/main" id="{6BAC91B7-8D65-45F4-A7A6-C17193CA6189}"/>
                </a:ext>
              </a:extLst>
            </p:cNvPr>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solidFill>
              <a:srgbClr val="539BE0">
                <a:alpha val="89804"/>
              </a:srgbClr>
            </a:solidFill>
          </p:spPr>
          <p:txBody>
            <a:bodyPr/>
            <a:lstStyle/>
            <a:p>
              <a:endParaRPr lang="en-US"/>
            </a:p>
          </p:txBody>
        </p:sp>
        <p:sp>
          <p:nvSpPr>
            <p:cNvPr id="7" name="Freeform 5">
              <a:extLst>
                <a:ext uri="{FF2B5EF4-FFF2-40B4-BE49-F238E27FC236}">
                  <a16:creationId xmlns:a16="http://schemas.microsoft.com/office/drawing/2014/main" id="{9C57227D-7B3E-4926-91FE-086908012E5B}"/>
                </a:ext>
              </a:extLst>
            </p:cNvPr>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blipFill>
              <a:blip r:embed="rId3">
                <a:alphaModFix amt="90000"/>
              </a:blip>
              <a:stretch>
                <a:fillRect b="-26999"/>
              </a:stretch>
            </a:blipFill>
          </p:spPr>
          <p:txBody>
            <a:bodyPr/>
            <a:lstStyle/>
            <a:p>
              <a:endParaRPr lang="en-US"/>
            </a:p>
          </p:txBody>
        </p:sp>
      </p:grpSp>
      <p:grpSp>
        <p:nvGrpSpPr>
          <p:cNvPr id="8" name="Group 6">
            <a:extLst>
              <a:ext uri="{FF2B5EF4-FFF2-40B4-BE49-F238E27FC236}">
                <a16:creationId xmlns:a16="http://schemas.microsoft.com/office/drawing/2014/main" id="{7CCD1946-4455-42B8-B7A7-B49DE5E65C53}"/>
              </a:ext>
              <a:ext uri="{C183D7F6-B498-43B3-948B-1728B52AA6E4}">
                <adec:decorative xmlns:adec="http://schemas.microsoft.com/office/drawing/2017/decorative" val="1"/>
              </a:ext>
            </a:extLst>
          </p:cNvPr>
          <p:cNvGrpSpPr/>
          <p:nvPr/>
        </p:nvGrpSpPr>
        <p:grpSpPr>
          <a:xfrm rot="3633121" flipH="1">
            <a:off x="353192" y="-4444535"/>
            <a:ext cx="3531998" cy="10254993"/>
            <a:chOff x="0" y="0"/>
            <a:chExt cx="6655085" cy="16207556"/>
          </a:xfrm>
        </p:grpSpPr>
        <p:sp>
          <p:nvSpPr>
            <p:cNvPr id="9" name="Freeform 7">
              <a:extLst>
                <a:ext uri="{FF2B5EF4-FFF2-40B4-BE49-F238E27FC236}">
                  <a16:creationId xmlns:a16="http://schemas.microsoft.com/office/drawing/2014/main" id="{934AA27D-E6E3-4F2A-8539-D33BA7D0E1BD}"/>
                </a:ext>
              </a:extLst>
            </p:cNvPr>
            <p:cNvSpPr/>
            <p:nvPr/>
          </p:nvSpPr>
          <p:spPr>
            <a:xfrm>
              <a:off x="0" y="0"/>
              <a:ext cx="6655084" cy="16207556"/>
            </a:xfrm>
            <a:custGeom>
              <a:avLst/>
              <a:gdLst/>
              <a:ahLst/>
              <a:cxnLst/>
              <a:rect l="l" t="t" r="r" b="b"/>
              <a:pathLst>
                <a:path w="6655084" h="16207556">
                  <a:moveTo>
                    <a:pt x="1324610" y="0"/>
                  </a:moveTo>
                  <a:lnTo>
                    <a:pt x="0" y="0"/>
                  </a:lnTo>
                  <a:lnTo>
                    <a:pt x="0" y="14882946"/>
                  </a:lnTo>
                  <a:lnTo>
                    <a:pt x="1324610" y="16207556"/>
                  </a:lnTo>
                  <a:lnTo>
                    <a:pt x="6655084" y="16207556"/>
                  </a:lnTo>
                  <a:lnTo>
                    <a:pt x="6655084" y="0"/>
                  </a:lnTo>
                  <a:lnTo>
                    <a:pt x="1324610" y="0"/>
                  </a:lnTo>
                  <a:lnTo>
                    <a:pt x="1324610" y="0"/>
                  </a:lnTo>
                  <a:close/>
                </a:path>
              </a:pathLst>
            </a:custGeom>
            <a:solidFill>
              <a:srgbClr val="00918F">
                <a:alpha val="64706"/>
              </a:srgbClr>
            </a:solidFill>
          </p:spPr>
          <p:txBody>
            <a:bodyPr/>
            <a:lstStyle/>
            <a:p>
              <a:endParaRPr lang="en-US"/>
            </a:p>
          </p:txBody>
        </p:sp>
      </p:grpSp>
      <p:pic>
        <p:nvPicPr>
          <p:cNvPr id="10" name="Picture 2">
            <a:extLst>
              <a:ext uri="{FF2B5EF4-FFF2-40B4-BE49-F238E27FC236}">
                <a16:creationId xmlns:a16="http://schemas.microsoft.com/office/drawing/2014/main" id="{F2D910A0-C5F4-4388-99F3-2E80E1D4AA57}"/>
              </a:ext>
              <a:ext uri="{C183D7F6-B498-43B3-948B-1728B52AA6E4}">
                <adec:decorative xmlns:adec="http://schemas.microsoft.com/office/drawing/2017/decorative" val="1"/>
              </a:ext>
            </a:extLst>
          </p:cNvPr>
          <p:cNvPicPr>
            <a:picLocks noChangeAspect="1"/>
          </p:cNvPicPr>
          <p:nvPr/>
        </p:nvPicPr>
        <p:blipFill>
          <a:blip r:embed="rId4"/>
          <a:srcRect/>
          <a:stretch>
            <a:fillRect/>
          </a:stretch>
        </p:blipFill>
        <p:spPr>
          <a:xfrm>
            <a:off x="460994" y="8819503"/>
            <a:ext cx="4570826" cy="1079061"/>
          </a:xfrm>
          <a:prstGeom prst="rect">
            <a:avLst/>
          </a:prstGeom>
        </p:spPr>
      </p:pic>
    </p:spTree>
    <p:extLst>
      <p:ext uri="{BB962C8B-B14F-4D97-AF65-F5344CB8AC3E}">
        <p14:creationId xmlns:p14="http://schemas.microsoft.com/office/powerpoint/2010/main" val="2826065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918F"/>
        </a:solidFill>
        <a:effectLst/>
      </p:bgPr>
    </p:bg>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4484775E-51A8-43BF-A177-77CBE84A515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8077200" cy="10302696"/>
          </a:xfrm>
          <a:prstGeom prst="rect">
            <a:avLst/>
          </a:prstGeom>
        </p:spPr>
      </p:pic>
      <p:sp>
        <p:nvSpPr>
          <p:cNvPr id="6" name="Arrow: Down 5">
            <a:extLst>
              <a:ext uri="{FF2B5EF4-FFF2-40B4-BE49-F238E27FC236}">
                <a16:creationId xmlns:a16="http://schemas.microsoft.com/office/drawing/2014/main" id="{B7AABA6E-46EC-4423-BAA1-FF825115E82A}"/>
              </a:ext>
              <a:ext uri="{C183D7F6-B498-43B3-948B-1728B52AA6E4}">
                <adec:decorative xmlns:adec="http://schemas.microsoft.com/office/drawing/2017/decorative" val="1"/>
              </a:ext>
            </a:extLst>
          </p:cNvPr>
          <p:cNvSpPr/>
          <p:nvPr/>
        </p:nvSpPr>
        <p:spPr>
          <a:xfrm rot="3144365">
            <a:off x="7532101" y="4825758"/>
            <a:ext cx="532790" cy="1596176"/>
          </a:xfrm>
          <a:prstGeom prst="downArrow">
            <a:avLst/>
          </a:prstGeom>
          <a:solidFill>
            <a:srgbClr val="00918F"/>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700" dirty="0">
              <a:ln>
                <a:solidFill>
                  <a:schemeClr val="tx1"/>
                </a:solidFill>
              </a:ln>
              <a:solidFill>
                <a:schemeClr val="tx1"/>
              </a:solidFill>
            </a:endParaRPr>
          </a:p>
        </p:txBody>
      </p:sp>
      <p:sp>
        <p:nvSpPr>
          <p:cNvPr id="7" name="Title 1">
            <a:extLst>
              <a:ext uri="{FF2B5EF4-FFF2-40B4-BE49-F238E27FC236}">
                <a16:creationId xmlns:a16="http://schemas.microsoft.com/office/drawing/2014/main" id="{FA492633-D68D-448A-87B0-3CA9702EADD8}"/>
              </a:ext>
            </a:extLst>
          </p:cNvPr>
          <p:cNvSpPr txBox="1">
            <a:spLocks noGrp="1"/>
          </p:cNvSpPr>
          <p:nvPr>
            <p:ph type="title" idx="4294967295"/>
          </p:nvPr>
        </p:nvSpPr>
        <p:spPr>
          <a:xfrm>
            <a:off x="9815168" y="2559050"/>
            <a:ext cx="7140178" cy="1371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0" normalizeH="0" baseline="0" noProof="0" dirty="0">
                <a:ln>
                  <a:noFill/>
                </a:ln>
                <a:solidFill>
                  <a:schemeClr val="bg1"/>
                </a:solidFill>
                <a:effectLst/>
                <a:uLnTx/>
                <a:uFillTx/>
                <a:latin typeface="Montserrat Classic" panose="020B0604020202020204" charset="0"/>
                <a:ea typeface="+mj-ea"/>
                <a:cs typeface="Segoe UI" panose="020B0502040204020203" pitchFamily="34" charset="0"/>
              </a:rPr>
              <a:t>Register for a New Tax Account</a:t>
            </a:r>
          </a:p>
        </p:txBody>
      </p:sp>
      <p:grpSp>
        <p:nvGrpSpPr>
          <p:cNvPr id="9" name="Group 41">
            <a:extLst>
              <a:ext uri="{FF2B5EF4-FFF2-40B4-BE49-F238E27FC236}">
                <a16:creationId xmlns:a16="http://schemas.microsoft.com/office/drawing/2014/main" id="{6D7352BB-F135-4265-A497-689100290AE2}"/>
              </a:ext>
              <a:ext uri="{C183D7F6-B498-43B3-948B-1728B52AA6E4}">
                <adec:decorative xmlns:adec="http://schemas.microsoft.com/office/drawing/2017/decorative" val="1"/>
              </a:ext>
            </a:extLst>
          </p:cNvPr>
          <p:cNvGrpSpPr/>
          <p:nvPr/>
        </p:nvGrpSpPr>
        <p:grpSpPr>
          <a:xfrm flipH="1">
            <a:off x="9774504" y="8049045"/>
            <a:ext cx="8513496" cy="2257005"/>
            <a:chOff x="0" y="0"/>
            <a:chExt cx="10927953" cy="3335302"/>
          </a:xfrm>
        </p:grpSpPr>
        <p:sp>
          <p:nvSpPr>
            <p:cNvPr id="10" name="Freeform 42">
              <a:extLst>
                <a:ext uri="{FF2B5EF4-FFF2-40B4-BE49-F238E27FC236}">
                  <a16:creationId xmlns:a16="http://schemas.microsoft.com/office/drawing/2014/main" id="{59B12698-DAE0-4215-9A24-7B57917605F1}"/>
                </a:ext>
              </a:extLst>
            </p:cNvPr>
            <p:cNvSpPr/>
            <p:nvPr/>
          </p:nvSpPr>
          <p:spPr>
            <a:xfrm>
              <a:off x="0" y="0"/>
              <a:ext cx="10927953" cy="3335302"/>
            </a:xfrm>
            <a:custGeom>
              <a:avLst/>
              <a:gdLst/>
              <a:ahLst/>
              <a:cxnLst/>
              <a:rect l="l" t="t" r="r" b="b"/>
              <a:pathLst>
                <a:path w="10927953" h="3335302">
                  <a:moveTo>
                    <a:pt x="10927953" y="3335302"/>
                  </a:moveTo>
                  <a:lnTo>
                    <a:pt x="0" y="3335302"/>
                  </a:lnTo>
                  <a:lnTo>
                    <a:pt x="0" y="0"/>
                  </a:lnTo>
                  <a:lnTo>
                    <a:pt x="10927953" y="3335302"/>
                  </a:lnTo>
                  <a:close/>
                </a:path>
              </a:pathLst>
            </a:custGeom>
            <a:solidFill>
              <a:srgbClr val="FFFFFF"/>
            </a:solidFill>
          </p:spPr>
          <p:txBody>
            <a:bodyPr/>
            <a:lstStyle/>
            <a:p>
              <a:endParaRPr lang="en-US"/>
            </a:p>
          </p:txBody>
        </p:sp>
      </p:grpSp>
      <p:pic>
        <p:nvPicPr>
          <p:cNvPr id="11" name="Picture 43">
            <a:extLst>
              <a:ext uri="{FF2B5EF4-FFF2-40B4-BE49-F238E27FC236}">
                <a16:creationId xmlns:a16="http://schemas.microsoft.com/office/drawing/2014/main" id="{BC24579C-5989-45B9-8B1E-7816C185B217}"/>
              </a:ext>
              <a:ext uri="{C183D7F6-B498-43B3-948B-1728B52AA6E4}">
                <adec:decorative xmlns:adec="http://schemas.microsoft.com/office/drawing/2017/decorative" val="1"/>
              </a:ext>
            </a:extLst>
          </p:cNvPr>
          <p:cNvPicPr>
            <a:picLocks noChangeAspect="1"/>
          </p:cNvPicPr>
          <p:nvPr/>
        </p:nvPicPr>
        <p:blipFill>
          <a:blip r:embed="rId4"/>
          <a:srcRect/>
          <a:stretch>
            <a:fillRect/>
          </a:stretch>
        </p:blipFill>
        <p:spPr>
          <a:xfrm>
            <a:off x="14347214" y="9177547"/>
            <a:ext cx="3254127" cy="768220"/>
          </a:xfrm>
          <a:prstGeom prst="rect">
            <a:avLst/>
          </a:prstGeom>
        </p:spPr>
      </p:pic>
    </p:spTree>
    <p:extLst>
      <p:ext uri="{BB962C8B-B14F-4D97-AF65-F5344CB8AC3E}">
        <p14:creationId xmlns:p14="http://schemas.microsoft.com/office/powerpoint/2010/main" val="302851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D2A1F-F359-1EC9-18A1-E414C075933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5967D979-E035-A26B-01FF-18C38A3B16D8}"/>
              </a:ext>
            </a:extLst>
          </p:cNvPr>
          <p:cNvSpPr txBox="1">
            <a:spLocks noGrp="1"/>
          </p:cNvSpPr>
          <p:nvPr>
            <p:ph type="title" idx="4294967295"/>
          </p:nvPr>
        </p:nvSpPr>
        <p:spPr bwMode="auto">
          <a:xfrm>
            <a:off x="5638802" y="1230436"/>
            <a:ext cx="11506198" cy="1371600"/>
          </a:xfrm>
          <a:prstGeom prst="rect">
            <a:avLst/>
          </a:prstGeom>
          <a:noFill/>
          <a:ln w="9525">
            <a:noFill/>
            <a:prstDash/>
            <a:miter lim="800000"/>
            <a:headEnd/>
            <a:tailEnd/>
          </a:ln>
          <a:effectLst/>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lvl1pPr algn="l" rtl="0" eaLnBrk="0" fontAlgn="base" hangingPunct="0">
              <a:spcBef>
                <a:spcPct val="0"/>
              </a:spcBef>
              <a:spcAft>
                <a:spcPct val="0"/>
              </a:spcAft>
              <a:defRPr sz="3200">
                <a:solidFill>
                  <a:srgbClr val="79551B"/>
                </a:solidFill>
                <a:latin typeface="+mj-lt"/>
                <a:ea typeface="+mj-ea"/>
                <a:cs typeface="+mj-cs"/>
              </a:defRPr>
            </a:lvl1pPr>
            <a:lvl2pPr algn="l" rtl="0" eaLnBrk="0" fontAlgn="base" hangingPunct="0">
              <a:spcBef>
                <a:spcPct val="0"/>
              </a:spcBef>
              <a:spcAft>
                <a:spcPct val="0"/>
              </a:spcAft>
              <a:defRPr sz="3200">
                <a:solidFill>
                  <a:srgbClr val="79551B"/>
                </a:solidFill>
                <a:latin typeface="Palatino Linotype" pitchFamily="18" charset="0"/>
              </a:defRPr>
            </a:lvl2pPr>
            <a:lvl3pPr algn="l" rtl="0" eaLnBrk="0" fontAlgn="base" hangingPunct="0">
              <a:spcBef>
                <a:spcPct val="0"/>
              </a:spcBef>
              <a:spcAft>
                <a:spcPct val="0"/>
              </a:spcAft>
              <a:defRPr sz="3200">
                <a:solidFill>
                  <a:srgbClr val="79551B"/>
                </a:solidFill>
                <a:latin typeface="Palatino Linotype" pitchFamily="18" charset="0"/>
              </a:defRPr>
            </a:lvl3pPr>
            <a:lvl4pPr algn="l" rtl="0" eaLnBrk="0" fontAlgn="base" hangingPunct="0">
              <a:spcBef>
                <a:spcPct val="0"/>
              </a:spcBef>
              <a:spcAft>
                <a:spcPct val="0"/>
              </a:spcAft>
              <a:defRPr sz="3200">
                <a:solidFill>
                  <a:srgbClr val="79551B"/>
                </a:solidFill>
                <a:latin typeface="Palatino Linotype" pitchFamily="18" charset="0"/>
              </a:defRPr>
            </a:lvl4pPr>
            <a:lvl5pPr algn="l" rtl="0" eaLnBrk="0" fontAlgn="base" hangingPunct="0">
              <a:spcBef>
                <a:spcPct val="0"/>
              </a:spcBef>
              <a:spcAft>
                <a:spcPct val="0"/>
              </a:spcAft>
              <a:defRPr sz="3200">
                <a:solidFill>
                  <a:srgbClr val="79551B"/>
                </a:solidFill>
                <a:latin typeface="Palatino Linotype" pitchFamily="18" charset="0"/>
              </a:defRPr>
            </a:lvl5pPr>
            <a:lvl6pPr marL="457200" algn="l" rtl="0" fontAlgn="base">
              <a:spcBef>
                <a:spcPct val="0"/>
              </a:spcBef>
              <a:spcAft>
                <a:spcPct val="0"/>
              </a:spcAft>
              <a:defRPr sz="3200">
                <a:solidFill>
                  <a:srgbClr val="79551B"/>
                </a:solidFill>
                <a:latin typeface="Palatino Linotype" pitchFamily="18" charset="0"/>
              </a:defRPr>
            </a:lvl6pPr>
            <a:lvl7pPr marL="914400" algn="l" rtl="0" fontAlgn="base">
              <a:spcBef>
                <a:spcPct val="0"/>
              </a:spcBef>
              <a:spcAft>
                <a:spcPct val="0"/>
              </a:spcAft>
              <a:defRPr sz="3200">
                <a:solidFill>
                  <a:srgbClr val="79551B"/>
                </a:solidFill>
                <a:latin typeface="Palatino Linotype" pitchFamily="18" charset="0"/>
              </a:defRPr>
            </a:lvl7pPr>
            <a:lvl8pPr marL="1371600" algn="l" rtl="0" fontAlgn="base">
              <a:spcBef>
                <a:spcPct val="0"/>
              </a:spcBef>
              <a:spcAft>
                <a:spcPct val="0"/>
              </a:spcAft>
              <a:defRPr sz="3200">
                <a:solidFill>
                  <a:srgbClr val="79551B"/>
                </a:solidFill>
                <a:latin typeface="Palatino Linotype" pitchFamily="18" charset="0"/>
              </a:defRPr>
            </a:lvl8pPr>
            <a:lvl9pPr marL="1828800" algn="l" rtl="0" fontAlgn="base">
              <a:spcBef>
                <a:spcPct val="0"/>
              </a:spcBef>
              <a:spcAft>
                <a:spcPct val="0"/>
              </a:spcAft>
              <a:defRPr sz="3200">
                <a:solidFill>
                  <a:srgbClr val="79551B"/>
                </a:solidFill>
                <a:latin typeface="Palatino Linotype"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6000" b="1" i="0" u="none" strike="noStrike" kern="1200" cap="none" spc="0" normalizeH="0" baseline="0" noProof="0" dirty="0">
                <a:ln>
                  <a:noFill/>
                </a:ln>
                <a:solidFill>
                  <a:srgbClr val="00918F"/>
                </a:solidFill>
                <a:effectLst/>
                <a:uLnTx/>
                <a:uFillTx/>
                <a:latin typeface="Segoe UI" panose="020B0502040204020203" pitchFamily="34" charset="0"/>
                <a:ea typeface="+mn-ea"/>
                <a:cs typeface="Segoe UI" panose="020B0502040204020203" pitchFamily="34" charset="0"/>
              </a:rPr>
              <a:t>Business Registration Checklist</a:t>
            </a:r>
          </a:p>
        </p:txBody>
      </p:sp>
      <p:sp>
        <p:nvSpPr>
          <p:cNvPr id="3" name="Content Placeholder 2">
            <a:extLst>
              <a:ext uri="{FF2B5EF4-FFF2-40B4-BE49-F238E27FC236}">
                <a16:creationId xmlns:a16="http://schemas.microsoft.com/office/drawing/2014/main" id="{A0B97FC0-8A4F-3C1B-A5D1-18B4224D49F1}"/>
              </a:ext>
            </a:extLst>
          </p:cNvPr>
          <p:cNvSpPr>
            <a:spLocks noGrp="1"/>
          </p:cNvSpPr>
          <p:nvPr>
            <p:ph idx="1"/>
          </p:nvPr>
        </p:nvSpPr>
        <p:spPr>
          <a:xfrm>
            <a:off x="4895851" y="2752149"/>
            <a:ext cx="11315700" cy="5586413"/>
          </a:xfrm>
        </p:spPr>
        <p:txBody>
          <a:bodyPr vert="horz" lIns="137160" tIns="68580" rIns="137160" bIns="68580" rtlCol="0" anchor="t">
            <a:normAutofit fontScale="70000" lnSpcReduction="20000"/>
          </a:bodyPr>
          <a:lstStyle/>
          <a:p>
            <a:pPr marL="0" marR="0">
              <a:lnSpc>
                <a:spcPct val="115000"/>
              </a:lnSpc>
              <a:spcBef>
                <a:spcPts val="400"/>
              </a:spcBef>
              <a:spcAft>
                <a:spcPts val="200"/>
              </a:spcAft>
              <a:buNone/>
            </a:pPr>
            <a:r>
              <a:rPr lang="en-US" sz="3200" b="1" i="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rPr>
              <a:t>Business Information</a:t>
            </a:r>
          </a:p>
          <a:p>
            <a:pPr marL="342900" marR="0" lvl="0" indent="-342900">
              <a:lnSpc>
                <a:spcPct val="115000"/>
              </a:lnSpc>
              <a:buFont typeface="Symbol" panose="05050102010706020507" pitchFamily="18" charset="2"/>
              <a:buChar char=""/>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Legal Business Name</a:t>
            </a:r>
          </a:p>
          <a:p>
            <a:pPr marL="342900" marR="0" lvl="0" indent="-342900">
              <a:lnSpc>
                <a:spcPct val="115000"/>
              </a:lnSpc>
              <a:buFont typeface="Symbol" panose="05050102010706020507" pitchFamily="18" charset="2"/>
              <a:buChar char=""/>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Business FEIN or SSN</a:t>
            </a:r>
          </a:p>
          <a:p>
            <a:pPr marL="342900" marR="0" lvl="0" indent="-342900">
              <a:lnSpc>
                <a:spcPct val="115000"/>
              </a:lnSpc>
              <a:buFont typeface="Symbol" panose="05050102010706020507" pitchFamily="18" charset="2"/>
              <a:buChar char=""/>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Reason for Registration – Why you are registering (new, purchased, re open, asset, tax exempt).</a:t>
            </a:r>
          </a:p>
          <a:p>
            <a:pPr marL="342900" marR="0" lvl="0" indent="-342900">
              <a:lnSpc>
                <a:spcPct val="115000"/>
              </a:lnSpc>
              <a:buFont typeface="Symbol" panose="05050102010706020507" pitchFamily="18" charset="2"/>
              <a:buChar char=""/>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Entity Type – Your business structure for tax purposes (LLC, </a:t>
            </a:r>
            <a:r>
              <a:rPr lang="en-US" kern="100" dirty="0">
                <a:latin typeface="Aptos" panose="020B0004020202020204" pitchFamily="34" charset="0"/>
                <a:ea typeface="Aptos" panose="020B0004020202020204" pitchFamily="34" charset="0"/>
                <a:cs typeface="Times New Roman" panose="02020603050405020304" pitchFamily="18" charset="0"/>
              </a:rPr>
              <a:t>C</a:t>
            </a:r>
            <a:r>
              <a:rPr lang="en-US" sz="3200" kern="100" dirty="0">
                <a:effectLst/>
                <a:latin typeface="Aptos" panose="020B0004020202020204" pitchFamily="34" charset="0"/>
                <a:ea typeface="Aptos" panose="020B0004020202020204" pitchFamily="34" charset="0"/>
                <a:cs typeface="Times New Roman" panose="02020603050405020304" pitchFamily="18" charset="0"/>
              </a:rPr>
              <a:t>orp, Partnership, etc.).</a:t>
            </a:r>
          </a:p>
          <a:p>
            <a:pPr marL="342900" marR="0" lvl="0" indent="-342900">
              <a:lnSpc>
                <a:spcPct val="115000"/>
              </a:lnSpc>
              <a:buFont typeface="Symbol" panose="05050102010706020507" pitchFamily="18" charset="2"/>
              <a:buChar char=""/>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First Activity Date – When business operations started or will start in Montana.</a:t>
            </a:r>
          </a:p>
          <a:p>
            <a:pPr marL="342900" marR="0" lvl="0" indent="-342900">
              <a:lnSpc>
                <a:spcPct val="115000"/>
              </a:lnSpc>
              <a:buFont typeface="Symbol" panose="05050102010706020507" pitchFamily="18" charset="2"/>
              <a:buChar char=""/>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Secretary of State ID – Your Montana business filing number, if applicable.</a:t>
            </a:r>
          </a:p>
          <a:p>
            <a:pPr marL="342900" marR="0" lvl="0" indent="-342900">
              <a:lnSpc>
                <a:spcPct val="115000"/>
              </a:lnSpc>
              <a:buFont typeface="Symbol" panose="05050102010706020507" pitchFamily="18" charset="2"/>
              <a:buChar char=""/>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NAICS Code – Federal code describing your primary business activity.</a:t>
            </a:r>
          </a:p>
          <a:p>
            <a:pPr marL="342900" marR="0" lvl="0" indent="-342900">
              <a:lnSpc>
                <a:spcPct val="115000"/>
              </a:lnSpc>
              <a:spcAft>
                <a:spcPts val="800"/>
              </a:spcAft>
              <a:buFont typeface="Symbol" panose="05050102010706020507" pitchFamily="18" charset="2"/>
              <a:buChar char=""/>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Business Activity Description – What your business does in Montana.</a:t>
            </a:r>
          </a:p>
          <a:p>
            <a:pPr marL="0" marR="0">
              <a:lnSpc>
                <a:spcPct val="115000"/>
              </a:lnSpc>
              <a:spcBef>
                <a:spcPts val="400"/>
              </a:spcBef>
              <a:spcAft>
                <a:spcPts val="200"/>
              </a:spcAft>
              <a:buNone/>
            </a:pPr>
            <a:r>
              <a:rPr lang="en-US" sz="3200" b="1" i="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rPr>
              <a:t>Owner Information</a:t>
            </a:r>
          </a:p>
          <a:p>
            <a:pPr marL="342900" marR="0" lvl="0" indent="-342900">
              <a:lnSpc>
                <a:spcPct val="115000"/>
              </a:lnSpc>
              <a:buFont typeface="Symbol" panose="05050102010706020507" pitchFamily="18" charset="2"/>
              <a:buChar char=""/>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Names, residency, entity types, and SSN/FEIN for each owner.</a:t>
            </a:r>
          </a:p>
          <a:p>
            <a:pPr marL="342900" marR="0" lvl="0" indent="-342900">
              <a:lnSpc>
                <a:spcPct val="115000"/>
              </a:lnSpc>
              <a:buFont typeface="Symbol" panose="05050102010706020507" pitchFamily="18" charset="2"/>
              <a:buChar char=""/>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Contact Information</a:t>
            </a:r>
          </a:p>
          <a:p>
            <a:pPr marL="342900" marR="0" lvl="0" indent="-342900">
              <a:lnSpc>
                <a:spcPct val="115000"/>
              </a:lnSpc>
              <a:spcAft>
                <a:spcPts val="800"/>
              </a:spcAft>
              <a:buFont typeface="Symbol" panose="05050102010706020507" pitchFamily="18" charset="2"/>
              <a:buChar char=""/>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Person the state can contact about your registration.</a:t>
            </a:r>
          </a:p>
        </p:txBody>
      </p:sp>
      <p:grpSp>
        <p:nvGrpSpPr>
          <p:cNvPr id="5" name="Group 3">
            <a:extLst>
              <a:ext uri="{FF2B5EF4-FFF2-40B4-BE49-F238E27FC236}">
                <a16:creationId xmlns:a16="http://schemas.microsoft.com/office/drawing/2014/main" id="{6E58E586-8B67-D2C1-C3CE-8ADE4DAEE716}"/>
              </a:ext>
              <a:ext uri="{C183D7F6-B498-43B3-948B-1728B52AA6E4}">
                <adec:decorative xmlns:adec="http://schemas.microsoft.com/office/drawing/2017/decorative" val="1"/>
              </a:ext>
            </a:extLst>
          </p:cNvPr>
          <p:cNvGrpSpPr>
            <a:grpSpLocks noChangeAspect="1"/>
          </p:cNvGrpSpPr>
          <p:nvPr/>
        </p:nvGrpSpPr>
        <p:grpSpPr>
          <a:xfrm flipH="1">
            <a:off x="0" y="-34008"/>
            <a:ext cx="6934200" cy="3900488"/>
            <a:chOff x="0" y="0"/>
            <a:chExt cx="6089457" cy="3425320"/>
          </a:xfrm>
        </p:grpSpPr>
        <p:sp>
          <p:nvSpPr>
            <p:cNvPr id="6" name="Freeform 4">
              <a:extLst>
                <a:ext uri="{FF2B5EF4-FFF2-40B4-BE49-F238E27FC236}">
                  <a16:creationId xmlns:a16="http://schemas.microsoft.com/office/drawing/2014/main" id="{F216C2AF-0829-B7B7-9860-915ABCCBE175}"/>
                </a:ext>
              </a:extLst>
            </p:cNvPr>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solidFill>
              <a:srgbClr val="539BE0">
                <a:alpha val="89804"/>
              </a:srgbClr>
            </a:solidFill>
          </p:spPr>
          <p:txBody>
            <a:bodyPr/>
            <a:lstStyle/>
            <a:p>
              <a:endParaRPr lang="en-US"/>
            </a:p>
          </p:txBody>
        </p:sp>
        <p:sp>
          <p:nvSpPr>
            <p:cNvPr id="8" name="Freeform 5">
              <a:extLst>
                <a:ext uri="{FF2B5EF4-FFF2-40B4-BE49-F238E27FC236}">
                  <a16:creationId xmlns:a16="http://schemas.microsoft.com/office/drawing/2014/main" id="{0D0717EE-D07F-4D39-15FD-5B0594D6566E}"/>
                </a:ext>
              </a:extLst>
            </p:cNvPr>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blipFill>
              <a:blip r:embed="rId3">
                <a:alphaModFix amt="90000"/>
              </a:blip>
              <a:stretch>
                <a:fillRect b="-26999"/>
              </a:stretch>
            </a:blipFill>
          </p:spPr>
          <p:txBody>
            <a:bodyPr/>
            <a:lstStyle/>
            <a:p>
              <a:endParaRPr lang="en-US"/>
            </a:p>
          </p:txBody>
        </p:sp>
      </p:grpSp>
      <p:grpSp>
        <p:nvGrpSpPr>
          <p:cNvPr id="9" name="Group 6">
            <a:extLst>
              <a:ext uri="{FF2B5EF4-FFF2-40B4-BE49-F238E27FC236}">
                <a16:creationId xmlns:a16="http://schemas.microsoft.com/office/drawing/2014/main" id="{02D0495C-8C9A-199F-12BF-91E1C18F7BFD}"/>
              </a:ext>
              <a:ext uri="{C183D7F6-B498-43B3-948B-1728B52AA6E4}">
                <adec:decorative xmlns:adec="http://schemas.microsoft.com/office/drawing/2017/decorative" val="1"/>
              </a:ext>
            </a:extLst>
          </p:cNvPr>
          <p:cNvGrpSpPr/>
          <p:nvPr/>
        </p:nvGrpSpPr>
        <p:grpSpPr>
          <a:xfrm rot="3633121" flipH="1">
            <a:off x="353192" y="-4444535"/>
            <a:ext cx="3531998" cy="10254993"/>
            <a:chOff x="0" y="0"/>
            <a:chExt cx="6655085" cy="16207556"/>
          </a:xfrm>
        </p:grpSpPr>
        <p:sp>
          <p:nvSpPr>
            <p:cNvPr id="10" name="Freeform 7">
              <a:extLst>
                <a:ext uri="{FF2B5EF4-FFF2-40B4-BE49-F238E27FC236}">
                  <a16:creationId xmlns:a16="http://schemas.microsoft.com/office/drawing/2014/main" id="{7DC1F0B2-49C2-A198-D35F-B23A47748FAE}"/>
                </a:ext>
              </a:extLst>
            </p:cNvPr>
            <p:cNvSpPr/>
            <p:nvPr/>
          </p:nvSpPr>
          <p:spPr>
            <a:xfrm>
              <a:off x="0" y="0"/>
              <a:ext cx="6655084" cy="16207556"/>
            </a:xfrm>
            <a:custGeom>
              <a:avLst/>
              <a:gdLst/>
              <a:ahLst/>
              <a:cxnLst/>
              <a:rect l="l" t="t" r="r" b="b"/>
              <a:pathLst>
                <a:path w="6655084" h="16207556">
                  <a:moveTo>
                    <a:pt x="1324610" y="0"/>
                  </a:moveTo>
                  <a:lnTo>
                    <a:pt x="0" y="0"/>
                  </a:lnTo>
                  <a:lnTo>
                    <a:pt x="0" y="14882946"/>
                  </a:lnTo>
                  <a:lnTo>
                    <a:pt x="1324610" y="16207556"/>
                  </a:lnTo>
                  <a:lnTo>
                    <a:pt x="6655084" y="16207556"/>
                  </a:lnTo>
                  <a:lnTo>
                    <a:pt x="6655084" y="0"/>
                  </a:lnTo>
                  <a:lnTo>
                    <a:pt x="1324610" y="0"/>
                  </a:lnTo>
                  <a:lnTo>
                    <a:pt x="1324610" y="0"/>
                  </a:lnTo>
                  <a:close/>
                </a:path>
              </a:pathLst>
            </a:custGeom>
            <a:solidFill>
              <a:srgbClr val="00918F">
                <a:alpha val="64706"/>
              </a:srgbClr>
            </a:solidFill>
          </p:spPr>
          <p:txBody>
            <a:bodyPr/>
            <a:lstStyle/>
            <a:p>
              <a:endParaRPr lang="en-US"/>
            </a:p>
          </p:txBody>
        </p:sp>
      </p:grpSp>
      <p:pic>
        <p:nvPicPr>
          <p:cNvPr id="11" name="Picture 2">
            <a:extLst>
              <a:ext uri="{FF2B5EF4-FFF2-40B4-BE49-F238E27FC236}">
                <a16:creationId xmlns:a16="http://schemas.microsoft.com/office/drawing/2014/main" id="{49A7AAAF-2A18-B3D2-14F9-DE7D229319BB}"/>
              </a:ext>
              <a:ext uri="{C183D7F6-B498-43B3-948B-1728B52AA6E4}">
                <adec:decorative xmlns:adec="http://schemas.microsoft.com/office/drawing/2017/decorative" val="1"/>
              </a:ext>
            </a:extLst>
          </p:cNvPr>
          <p:cNvPicPr>
            <a:picLocks noChangeAspect="1"/>
          </p:cNvPicPr>
          <p:nvPr/>
        </p:nvPicPr>
        <p:blipFill>
          <a:blip r:embed="rId4"/>
          <a:srcRect/>
          <a:stretch>
            <a:fillRect/>
          </a:stretch>
        </p:blipFill>
        <p:spPr>
          <a:xfrm>
            <a:off x="460994" y="8819503"/>
            <a:ext cx="4570826" cy="1079061"/>
          </a:xfrm>
          <a:prstGeom prst="rect">
            <a:avLst/>
          </a:prstGeom>
        </p:spPr>
      </p:pic>
    </p:spTree>
    <p:extLst>
      <p:ext uri="{BB962C8B-B14F-4D97-AF65-F5344CB8AC3E}">
        <p14:creationId xmlns:p14="http://schemas.microsoft.com/office/powerpoint/2010/main" val="2241994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11D56-BE4D-B34E-1302-99FC6C0E13F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395C3017-6C6F-9188-B5C5-10098EA7234A}"/>
              </a:ext>
            </a:extLst>
          </p:cNvPr>
          <p:cNvSpPr txBox="1">
            <a:spLocks noGrp="1"/>
          </p:cNvSpPr>
          <p:nvPr>
            <p:ph type="title" idx="4294967295"/>
          </p:nvPr>
        </p:nvSpPr>
        <p:spPr bwMode="auto">
          <a:xfrm>
            <a:off x="5638802" y="1230436"/>
            <a:ext cx="11315700" cy="1371600"/>
          </a:xfrm>
          <a:prstGeom prst="rect">
            <a:avLst/>
          </a:prstGeom>
          <a:noFill/>
          <a:ln w="9525">
            <a:noFill/>
            <a:prstDash/>
            <a:miter lim="800000"/>
            <a:headEnd/>
            <a:tailEnd/>
          </a:ln>
          <a:effectLst/>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lvl1pPr algn="l" rtl="0" eaLnBrk="0" fontAlgn="base" hangingPunct="0">
              <a:spcBef>
                <a:spcPct val="0"/>
              </a:spcBef>
              <a:spcAft>
                <a:spcPct val="0"/>
              </a:spcAft>
              <a:defRPr sz="3200">
                <a:solidFill>
                  <a:srgbClr val="79551B"/>
                </a:solidFill>
                <a:latin typeface="+mj-lt"/>
                <a:ea typeface="+mj-ea"/>
                <a:cs typeface="+mj-cs"/>
              </a:defRPr>
            </a:lvl1pPr>
            <a:lvl2pPr algn="l" rtl="0" eaLnBrk="0" fontAlgn="base" hangingPunct="0">
              <a:spcBef>
                <a:spcPct val="0"/>
              </a:spcBef>
              <a:spcAft>
                <a:spcPct val="0"/>
              </a:spcAft>
              <a:defRPr sz="3200">
                <a:solidFill>
                  <a:srgbClr val="79551B"/>
                </a:solidFill>
                <a:latin typeface="Palatino Linotype" pitchFamily="18" charset="0"/>
              </a:defRPr>
            </a:lvl2pPr>
            <a:lvl3pPr algn="l" rtl="0" eaLnBrk="0" fontAlgn="base" hangingPunct="0">
              <a:spcBef>
                <a:spcPct val="0"/>
              </a:spcBef>
              <a:spcAft>
                <a:spcPct val="0"/>
              </a:spcAft>
              <a:defRPr sz="3200">
                <a:solidFill>
                  <a:srgbClr val="79551B"/>
                </a:solidFill>
                <a:latin typeface="Palatino Linotype" pitchFamily="18" charset="0"/>
              </a:defRPr>
            </a:lvl3pPr>
            <a:lvl4pPr algn="l" rtl="0" eaLnBrk="0" fontAlgn="base" hangingPunct="0">
              <a:spcBef>
                <a:spcPct val="0"/>
              </a:spcBef>
              <a:spcAft>
                <a:spcPct val="0"/>
              </a:spcAft>
              <a:defRPr sz="3200">
                <a:solidFill>
                  <a:srgbClr val="79551B"/>
                </a:solidFill>
                <a:latin typeface="Palatino Linotype" pitchFamily="18" charset="0"/>
              </a:defRPr>
            </a:lvl4pPr>
            <a:lvl5pPr algn="l" rtl="0" eaLnBrk="0" fontAlgn="base" hangingPunct="0">
              <a:spcBef>
                <a:spcPct val="0"/>
              </a:spcBef>
              <a:spcAft>
                <a:spcPct val="0"/>
              </a:spcAft>
              <a:defRPr sz="3200">
                <a:solidFill>
                  <a:srgbClr val="79551B"/>
                </a:solidFill>
                <a:latin typeface="Palatino Linotype" pitchFamily="18" charset="0"/>
              </a:defRPr>
            </a:lvl5pPr>
            <a:lvl6pPr marL="457200" algn="l" rtl="0" fontAlgn="base">
              <a:spcBef>
                <a:spcPct val="0"/>
              </a:spcBef>
              <a:spcAft>
                <a:spcPct val="0"/>
              </a:spcAft>
              <a:defRPr sz="3200">
                <a:solidFill>
                  <a:srgbClr val="79551B"/>
                </a:solidFill>
                <a:latin typeface="Palatino Linotype" pitchFamily="18" charset="0"/>
              </a:defRPr>
            </a:lvl6pPr>
            <a:lvl7pPr marL="914400" algn="l" rtl="0" fontAlgn="base">
              <a:spcBef>
                <a:spcPct val="0"/>
              </a:spcBef>
              <a:spcAft>
                <a:spcPct val="0"/>
              </a:spcAft>
              <a:defRPr sz="3200">
                <a:solidFill>
                  <a:srgbClr val="79551B"/>
                </a:solidFill>
                <a:latin typeface="Palatino Linotype" pitchFamily="18" charset="0"/>
              </a:defRPr>
            </a:lvl7pPr>
            <a:lvl8pPr marL="1371600" algn="l" rtl="0" fontAlgn="base">
              <a:spcBef>
                <a:spcPct val="0"/>
              </a:spcBef>
              <a:spcAft>
                <a:spcPct val="0"/>
              </a:spcAft>
              <a:defRPr sz="3200">
                <a:solidFill>
                  <a:srgbClr val="79551B"/>
                </a:solidFill>
                <a:latin typeface="Palatino Linotype" pitchFamily="18" charset="0"/>
              </a:defRPr>
            </a:lvl8pPr>
            <a:lvl9pPr marL="1828800" algn="l" rtl="0" fontAlgn="base">
              <a:spcBef>
                <a:spcPct val="0"/>
              </a:spcBef>
              <a:spcAft>
                <a:spcPct val="0"/>
              </a:spcAft>
              <a:defRPr sz="3200">
                <a:solidFill>
                  <a:srgbClr val="79551B"/>
                </a:solidFill>
                <a:latin typeface="Palatino Linotype"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6000" b="1" i="0" u="none" strike="noStrike" kern="1200" cap="none" spc="0" normalizeH="0" baseline="0" noProof="0" dirty="0">
                <a:ln>
                  <a:noFill/>
                </a:ln>
                <a:solidFill>
                  <a:srgbClr val="00918F"/>
                </a:solidFill>
                <a:effectLst/>
                <a:uLnTx/>
                <a:uFillTx/>
                <a:latin typeface="Segoe UI" panose="020B0502040204020203" pitchFamily="34" charset="0"/>
                <a:ea typeface="+mn-ea"/>
                <a:cs typeface="Segoe UI" panose="020B0502040204020203" pitchFamily="34" charset="0"/>
              </a:rPr>
              <a:t>Business Registration Checklist Continued</a:t>
            </a:r>
          </a:p>
        </p:txBody>
      </p:sp>
      <p:sp>
        <p:nvSpPr>
          <p:cNvPr id="3" name="Content Placeholder 2">
            <a:extLst>
              <a:ext uri="{FF2B5EF4-FFF2-40B4-BE49-F238E27FC236}">
                <a16:creationId xmlns:a16="http://schemas.microsoft.com/office/drawing/2014/main" id="{7A642D11-1134-06DF-07C1-7845B9858C6E}"/>
              </a:ext>
            </a:extLst>
          </p:cNvPr>
          <p:cNvSpPr>
            <a:spLocks noGrp="1"/>
          </p:cNvSpPr>
          <p:nvPr>
            <p:ph idx="1"/>
          </p:nvPr>
        </p:nvSpPr>
        <p:spPr>
          <a:xfrm>
            <a:off x="4895851" y="2752149"/>
            <a:ext cx="11315700" cy="5586413"/>
          </a:xfrm>
        </p:spPr>
        <p:txBody>
          <a:bodyPr vert="horz" lIns="137160" tIns="68580" rIns="137160" bIns="68580" rtlCol="0" anchor="t">
            <a:normAutofit fontScale="77500" lnSpcReduction="20000"/>
          </a:bodyPr>
          <a:lstStyle/>
          <a:p>
            <a:pPr marL="0" marR="0">
              <a:lnSpc>
                <a:spcPct val="115000"/>
              </a:lnSpc>
              <a:spcBef>
                <a:spcPts val="400"/>
              </a:spcBef>
              <a:spcAft>
                <a:spcPts val="200"/>
              </a:spcAft>
              <a:buNone/>
            </a:pPr>
            <a:r>
              <a:rPr lang="en-US" sz="3200" b="1" i="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rPr>
              <a:t>Business Income Taxes</a:t>
            </a:r>
          </a:p>
          <a:p>
            <a:pPr marL="342900" marR="0" lvl="0" indent="-342900">
              <a:lnSpc>
                <a:spcPct val="115000"/>
              </a:lnSpc>
              <a:spcAft>
                <a:spcPts val="800"/>
              </a:spcAft>
              <a:buFont typeface="Symbol" panose="05050102010706020507" pitchFamily="18" charset="2"/>
              <a:buChar char=""/>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Whether you file on a calendar or fiscal year, plus filing entity details if different.</a:t>
            </a:r>
          </a:p>
          <a:p>
            <a:pPr marL="0" marR="0">
              <a:lnSpc>
                <a:spcPct val="115000"/>
              </a:lnSpc>
              <a:spcBef>
                <a:spcPts val="400"/>
              </a:spcBef>
              <a:spcAft>
                <a:spcPts val="200"/>
              </a:spcAft>
              <a:buNone/>
            </a:pPr>
            <a:r>
              <a:rPr lang="en-US" sz="3200" b="1" i="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rPr>
              <a:t>W 2 / 1099 Withholding</a:t>
            </a:r>
          </a:p>
          <a:p>
            <a:pPr marL="342900" marR="0" lvl="0" indent="-342900">
              <a:lnSpc>
                <a:spcPct val="115000"/>
              </a:lnSpc>
              <a:spcAft>
                <a:spcPts val="800"/>
              </a:spcAft>
              <a:buFont typeface="Symbol" panose="05050102010706020507" pitchFamily="18" charset="2"/>
              <a:buChar char=""/>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If you have employees or payees subject to Montana withholding.</a:t>
            </a:r>
          </a:p>
          <a:p>
            <a:pPr marL="0" marR="0">
              <a:lnSpc>
                <a:spcPct val="115000"/>
              </a:lnSpc>
              <a:spcBef>
                <a:spcPts val="400"/>
              </a:spcBef>
              <a:spcAft>
                <a:spcPts val="200"/>
              </a:spcAft>
              <a:buNone/>
            </a:pPr>
            <a:r>
              <a:rPr lang="en-US" sz="3200" b="1" i="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rPr>
              <a:t>Mineral Royalty Withholding</a:t>
            </a:r>
          </a:p>
          <a:p>
            <a:pPr marL="342900" marR="0" lvl="0" indent="-342900">
              <a:lnSpc>
                <a:spcPct val="115000"/>
              </a:lnSpc>
              <a:spcAft>
                <a:spcPts val="800"/>
              </a:spcAft>
              <a:buFont typeface="Symbol" panose="05050102010706020507" pitchFamily="18" charset="2"/>
              <a:buChar char=""/>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Required only if you pay Montana mineral royalties.</a:t>
            </a:r>
          </a:p>
          <a:p>
            <a:pPr marL="0" marR="0">
              <a:lnSpc>
                <a:spcPct val="115000"/>
              </a:lnSpc>
              <a:spcBef>
                <a:spcPts val="400"/>
              </a:spcBef>
              <a:spcAft>
                <a:spcPts val="200"/>
              </a:spcAft>
              <a:buNone/>
            </a:pPr>
            <a:r>
              <a:rPr lang="en-US" sz="3200" b="1" i="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rPr>
              <a:t>Miscellaneous Taxes</a:t>
            </a:r>
          </a:p>
          <a:p>
            <a:pPr marL="342900" marR="0" lvl="0" indent="-342900">
              <a:lnSpc>
                <a:spcPct val="115000"/>
              </a:lnSpc>
              <a:spcAft>
                <a:spcPts val="800"/>
              </a:spcAft>
              <a:buFont typeface="Symbol" panose="05050102010706020507" pitchFamily="18" charset="2"/>
              <a:buChar char=""/>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Select applicable taxes (e.g., lodging, rental vehicle, telecom, 911).</a:t>
            </a:r>
          </a:p>
          <a:p>
            <a:pPr marL="0" marR="0">
              <a:lnSpc>
                <a:spcPct val="115000"/>
              </a:lnSpc>
              <a:spcBef>
                <a:spcPts val="400"/>
              </a:spcBef>
              <a:spcAft>
                <a:spcPts val="200"/>
              </a:spcAft>
              <a:buNone/>
            </a:pPr>
            <a:r>
              <a:rPr lang="en-US" sz="3200" b="1" i="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rPr>
              <a:t>Business Equipment Tax</a:t>
            </a:r>
          </a:p>
          <a:p>
            <a:pPr marL="342900" marR="0" lvl="0" indent="-342900">
              <a:lnSpc>
                <a:spcPct val="115000"/>
              </a:lnSpc>
              <a:spcAft>
                <a:spcPts val="800"/>
              </a:spcAft>
              <a:buFont typeface="Symbol" panose="05050102010706020507" pitchFamily="18" charset="2"/>
              <a:buChar char=""/>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Determine if equipment value or parent ownership requires reporting.</a:t>
            </a:r>
          </a:p>
          <a:p>
            <a:endParaRPr lang="en-US" dirty="0">
              <a:solidFill>
                <a:srgbClr val="19273D"/>
              </a:solidFill>
              <a:latin typeface="Segoe UI" panose="020B0502040204020203" pitchFamily="34" charset="0"/>
              <a:cs typeface="Segoe UI" panose="020B0502040204020203" pitchFamily="34" charset="0"/>
            </a:endParaRPr>
          </a:p>
        </p:txBody>
      </p:sp>
      <p:grpSp>
        <p:nvGrpSpPr>
          <p:cNvPr id="5" name="Group 3">
            <a:extLst>
              <a:ext uri="{FF2B5EF4-FFF2-40B4-BE49-F238E27FC236}">
                <a16:creationId xmlns:a16="http://schemas.microsoft.com/office/drawing/2014/main" id="{A34B47D5-37CB-DB2C-1A0E-6B105AE5C3F3}"/>
              </a:ext>
              <a:ext uri="{C183D7F6-B498-43B3-948B-1728B52AA6E4}">
                <adec:decorative xmlns:adec="http://schemas.microsoft.com/office/drawing/2017/decorative" val="1"/>
              </a:ext>
            </a:extLst>
          </p:cNvPr>
          <p:cNvGrpSpPr>
            <a:grpSpLocks noChangeAspect="1"/>
          </p:cNvGrpSpPr>
          <p:nvPr/>
        </p:nvGrpSpPr>
        <p:grpSpPr>
          <a:xfrm flipH="1">
            <a:off x="0" y="-34008"/>
            <a:ext cx="6934200" cy="3900488"/>
            <a:chOff x="0" y="0"/>
            <a:chExt cx="6089457" cy="3425320"/>
          </a:xfrm>
        </p:grpSpPr>
        <p:sp>
          <p:nvSpPr>
            <p:cNvPr id="6" name="Freeform 4">
              <a:extLst>
                <a:ext uri="{FF2B5EF4-FFF2-40B4-BE49-F238E27FC236}">
                  <a16:creationId xmlns:a16="http://schemas.microsoft.com/office/drawing/2014/main" id="{434A8B88-614C-3435-BE1D-28DA3299D112}"/>
                </a:ext>
              </a:extLst>
            </p:cNvPr>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solidFill>
              <a:srgbClr val="539BE0">
                <a:alpha val="89804"/>
              </a:srgbClr>
            </a:solidFill>
          </p:spPr>
          <p:txBody>
            <a:bodyPr/>
            <a:lstStyle/>
            <a:p>
              <a:endParaRPr lang="en-US"/>
            </a:p>
          </p:txBody>
        </p:sp>
        <p:sp>
          <p:nvSpPr>
            <p:cNvPr id="8" name="Freeform 5">
              <a:extLst>
                <a:ext uri="{FF2B5EF4-FFF2-40B4-BE49-F238E27FC236}">
                  <a16:creationId xmlns:a16="http://schemas.microsoft.com/office/drawing/2014/main" id="{C8FD22BE-E37C-844C-31B4-628B02E0CAC9}"/>
                </a:ext>
              </a:extLst>
            </p:cNvPr>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blipFill>
              <a:blip r:embed="rId3">
                <a:alphaModFix amt="90000"/>
              </a:blip>
              <a:stretch>
                <a:fillRect b="-26999"/>
              </a:stretch>
            </a:blipFill>
          </p:spPr>
          <p:txBody>
            <a:bodyPr/>
            <a:lstStyle/>
            <a:p>
              <a:endParaRPr lang="en-US"/>
            </a:p>
          </p:txBody>
        </p:sp>
      </p:grpSp>
      <p:grpSp>
        <p:nvGrpSpPr>
          <p:cNvPr id="9" name="Group 6">
            <a:extLst>
              <a:ext uri="{FF2B5EF4-FFF2-40B4-BE49-F238E27FC236}">
                <a16:creationId xmlns:a16="http://schemas.microsoft.com/office/drawing/2014/main" id="{CE072C8C-391A-7FA6-5602-8A624BE31467}"/>
              </a:ext>
              <a:ext uri="{C183D7F6-B498-43B3-948B-1728B52AA6E4}">
                <adec:decorative xmlns:adec="http://schemas.microsoft.com/office/drawing/2017/decorative" val="1"/>
              </a:ext>
            </a:extLst>
          </p:cNvPr>
          <p:cNvGrpSpPr/>
          <p:nvPr/>
        </p:nvGrpSpPr>
        <p:grpSpPr>
          <a:xfrm rot="3633121" flipH="1">
            <a:off x="353192" y="-4444535"/>
            <a:ext cx="3531998" cy="10254993"/>
            <a:chOff x="0" y="0"/>
            <a:chExt cx="6655085" cy="16207556"/>
          </a:xfrm>
        </p:grpSpPr>
        <p:sp>
          <p:nvSpPr>
            <p:cNvPr id="10" name="Freeform 7">
              <a:extLst>
                <a:ext uri="{FF2B5EF4-FFF2-40B4-BE49-F238E27FC236}">
                  <a16:creationId xmlns:a16="http://schemas.microsoft.com/office/drawing/2014/main" id="{A432E1E4-0235-46F6-32D9-730493E0AF58}"/>
                </a:ext>
              </a:extLst>
            </p:cNvPr>
            <p:cNvSpPr/>
            <p:nvPr/>
          </p:nvSpPr>
          <p:spPr>
            <a:xfrm>
              <a:off x="0" y="0"/>
              <a:ext cx="6655084" cy="16207556"/>
            </a:xfrm>
            <a:custGeom>
              <a:avLst/>
              <a:gdLst/>
              <a:ahLst/>
              <a:cxnLst/>
              <a:rect l="l" t="t" r="r" b="b"/>
              <a:pathLst>
                <a:path w="6655084" h="16207556">
                  <a:moveTo>
                    <a:pt x="1324610" y="0"/>
                  </a:moveTo>
                  <a:lnTo>
                    <a:pt x="0" y="0"/>
                  </a:lnTo>
                  <a:lnTo>
                    <a:pt x="0" y="14882946"/>
                  </a:lnTo>
                  <a:lnTo>
                    <a:pt x="1324610" y="16207556"/>
                  </a:lnTo>
                  <a:lnTo>
                    <a:pt x="6655084" y="16207556"/>
                  </a:lnTo>
                  <a:lnTo>
                    <a:pt x="6655084" y="0"/>
                  </a:lnTo>
                  <a:lnTo>
                    <a:pt x="1324610" y="0"/>
                  </a:lnTo>
                  <a:lnTo>
                    <a:pt x="1324610" y="0"/>
                  </a:lnTo>
                  <a:close/>
                </a:path>
              </a:pathLst>
            </a:custGeom>
            <a:solidFill>
              <a:srgbClr val="00918F">
                <a:alpha val="64706"/>
              </a:srgbClr>
            </a:solidFill>
          </p:spPr>
          <p:txBody>
            <a:bodyPr/>
            <a:lstStyle/>
            <a:p>
              <a:endParaRPr lang="en-US"/>
            </a:p>
          </p:txBody>
        </p:sp>
      </p:grpSp>
      <p:pic>
        <p:nvPicPr>
          <p:cNvPr id="11" name="Picture 2">
            <a:extLst>
              <a:ext uri="{FF2B5EF4-FFF2-40B4-BE49-F238E27FC236}">
                <a16:creationId xmlns:a16="http://schemas.microsoft.com/office/drawing/2014/main" id="{825B6653-75E8-B68B-87A3-E9A0B503E995}"/>
              </a:ext>
              <a:ext uri="{C183D7F6-B498-43B3-948B-1728B52AA6E4}">
                <adec:decorative xmlns:adec="http://schemas.microsoft.com/office/drawing/2017/decorative" val="1"/>
              </a:ext>
            </a:extLst>
          </p:cNvPr>
          <p:cNvPicPr>
            <a:picLocks noChangeAspect="1"/>
          </p:cNvPicPr>
          <p:nvPr/>
        </p:nvPicPr>
        <p:blipFill>
          <a:blip r:embed="rId4"/>
          <a:srcRect/>
          <a:stretch>
            <a:fillRect/>
          </a:stretch>
        </p:blipFill>
        <p:spPr>
          <a:xfrm>
            <a:off x="460994" y="8819503"/>
            <a:ext cx="4570826" cy="1079061"/>
          </a:xfrm>
          <a:prstGeom prst="rect">
            <a:avLst/>
          </a:prstGeom>
        </p:spPr>
      </p:pic>
    </p:spTree>
    <p:extLst>
      <p:ext uri="{BB962C8B-B14F-4D97-AF65-F5344CB8AC3E}">
        <p14:creationId xmlns:p14="http://schemas.microsoft.com/office/powerpoint/2010/main" val="1537442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918F"/>
        </a:solidFill>
        <a:effectLst/>
      </p:bgPr>
    </p:bg>
    <p:spTree>
      <p:nvGrpSpPr>
        <p:cNvPr id="1" name="">
          <a:extLst>
            <a:ext uri="{FF2B5EF4-FFF2-40B4-BE49-F238E27FC236}">
              <a16:creationId xmlns:a16="http://schemas.microsoft.com/office/drawing/2014/main" id="{D6D5AB03-2A1E-4696-2635-E76367DDEF2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A18FF03C-7845-0510-46D5-8101D702BE89}"/>
              </a:ext>
            </a:extLst>
          </p:cNvPr>
          <p:cNvSpPr txBox="1">
            <a:spLocks noGrp="1"/>
          </p:cNvSpPr>
          <p:nvPr>
            <p:ph type="title" idx="4294967295"/>
          </p:nvPr>
        </p:nvSpPr>
        <p:spPr>
          <a:xfrm>
            <a:off x="11020920" y="386303"/>
            <a:ext cx="7140178" cy="1371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0" normalizeH="0" baseline="0" noProof="0" dirty="0">
                <a:ln>
                  <a:noFill/>
                </a:ln>
                <a:solidFill>
                  <a:schemeClr val="bg1"/>
                </a:solidFill>
                <a:effectLst/>
                <a:uLnTx/>
                <a:uFillTx/>
                <a:latin typeface="Montserrat Classic" panose="020B0604020202020204" charset="0"/>
                <a:ea typeface="+mj-ea"/>
                <a:cs typeface="Segoe UI" panose="020B0502040204020203" pitchFamily="34" charset="0"/>
              </a:rPr>
              <a:t>TAP Profiles</a:t>
            </a:r>
          </a:p>
        </p:txBody>
      </p:sp>
      <p:grpSp>
        <p:nvGrpSpPr>
          <p:cNvPr id="8" name="Group 41">
            <a:extLst>
              <a:ext uri="{FF2B5EF4-FFF2-40B4-BE49-F238E27FC236}">
                <a16:creationId xmlns:a16="http://schemas.microsoft.com/office/drawing/2014/main" id="{A5A5328B-57BA-576A-847D-07DEB96D0341}"/>
              </a:ext>
              <a:ext uri="{C183D7F6-B498-43B3-948B-1728B52AA6E4}">
                <adec:decorative xmlns:adec="http://schemas.microsoft.com/office/drawing/2017/decorative" val="1"/>
              </a:ext>
            </a:extLst>
          </p:cNvPr>
          <p:cNvGrpSpPr/>
          <p:nvPr/>
        </p:nvGrpSpPr>
        <p:grpSpPr>
          <a:xfrm flipH="1">
            <a:off x="9774504" y="8049045"/>
            <a:ext cx="8513496" cy="2257005"/>
            <a:chOff x="0" y="0"/>
            <a:chExt cx="10927953" cy="3335302"/>
          </a:xfrm>
        </p:grpSpPr>
        <p:sp>
          <p:nvSpPr>
            <p:cNvPr id="9" name="Freeform 42">
              <a:extLst>
                <a:ext uri="{FF2B5EF4-FFF2-40B4-BE49-F238E27FC236}">
                  <a16:creationId xmlns:a16="http://schemas.microsoft.com/office/drawing/2014/main" id="{ECA4CF5C-575B-FA10-F43C-E0343B6F90D9}"/>
                </a:ext>
              </a:extLst>
            </p:cNvPr>
            <p:cNvSpPr/>
            <p:nvPr/>
          </p:nvSpPr>
          <p:spPr>
            <a:xfrm>
              <a:off x="0" y="0"/>
              <a:ext cx="10927953" cy="3335302"/>
            </a:xfrm>
            <a:custGeom>
              <a:avLst/>
              <a:gdLst/>
              <a:ahLst/>
              <a:cxnLst/>
              <a:rect l="l" t="t" r="r" b="b"/>
              <a:pathLst>
                <a:path w="10927953" h="3335302">
                  <a:moveTo>
                    <a:pt x="10927953" y="3335302"/>
                  </a:moveTo>
                  <a:lnTo>
                    <a:pt x="0" y="3335302"/>
                  </a:lnTo>
                  <a:lnTo>
                    <a:pt x="0" y="0"/>
                  </a:lnTo>
                  <a:lnTo>
                    <a:pt x="10927953" y="3335302"/>
                  </a:lnTo>
                  <a:close/>
                </a:path>
              </a:pathLst>
            </a:custGeom>
            <a:solidFill>
              <a:srgbClr val="FFFFFF"/>
            </a:solidFill>
          </p:spPr>
          <p:txBody>
            <a:bodyPr/>
            <a:lstStyle/>
            <a:p>
              <a:endParaRPr lang="en-US"/>
            </a:p>
          </p:txBody>
        </p:sp>
      </p:grpSp>
      <p:pic>
        <p:nvPicPr>
          <p:cNvPr id="10" name="Picture 43">
            <a:extLst>
              <a:ext uri="{FF2B5EF4-FFF2-40B4-BE49-F238E27FC236}">
                <a16:creationId xmlns:a16="http://schemas.microsoft.com/office/drawing/2014/main" id="{D58A9DF1-EB3C-5839-2962-17C87A459DF3}"/>
              </a:ext>
              <a:ext uri="{C183D7F6-B498-43B3-948B-1728B52AA6E4}">
                <adec:decorative xmlns:adec="http://schemas.microsoft.com/office/drawing/2017/decorative" val="1"/>
              </a:ext>
            </a:extLst>
          </p:cNvPr>
          <p:cNvPicPr>
            <a:picLocks noChangeAspect="1"/>
          </p:cNvPicPr>
          <p:nvPr/>
        </p:nvPicPr>
        <p:blipFill>
          <a:blip r:embed="rId3"/>
          <a:srcRect/>
          <a:stretch>
            <a:fillRect/>
          </a:stretch>
        </p:blipFill>
        <p:spPr>
          <a:xfrm>
            <a:off x="14347214" y="9177547"/>
            <a:ext cx="3254127" cy="768220"/>
          </a:xfrm>
          <a:prstGeom prst="rect">
            <a:avLst/>
          </a:prstGeom>
        </p:spPr>
      </p:pic>
      <p:pic>
        <p:nvPicPr>
          <p:cNvPr id="16" name="Picture 15">
            <a:extLst>
              <a:ext uri="{FF2B5EF4-FFF2-40B4-BE49-F238E27FC236}">
                <a16:creationId xmlns:a16="http://schemas.microsoft.com/office/drawing/2014/main" id="{E7EAEBF8-2FD0-FEA4-08B9-F13F19CF327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443" y="0"/>
            <a:ext cx="10339704" cy="10316936"/>
          </a:xfrm>
          <a:prstGeom prst="rect">
            <a:avLst/>
          </a:prstGeom>
        </p:spPr>
      </p:pic>
      <p:pic>
        <p:nvPicPr>
          <p:cNvPr id="21" name="Picture 20">
            <a:extLst>
              <a:ext uri="{FF2B5EF4-FFF2-40B4-BE49-F238E27FC236}">
                <a16:creationId xmlns:a16="http://schemas.microsoft.com/office/drawing/2014/main" id="{6F614879-E82E-539D-5154-C6FE424A2D7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830573" y="1541747"/>
            <a:ext cx="1981372" cy="1707028"/>
          </a:xfrm>
          <a:prstGeom prst="rect">
            <a:avLst/>
          </a:prstGeom>
        </p:spPr>
      </p:pic>
    </p:spTree>
    <p:extLst>
      <p:ext uri="{BB962C8B-B14F-4D97-AF65-F5344CB8AC3E}">
        <p14:creationId xmlns:p14="http://schemas.microsoft.com/office/powerpoint/2010/main" val="3107482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F1FB7-FF51-6DBE-FC66-23C5BD8C459B}"/>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11684E5E-1335-C210-CB00-E1219096F088}"/>
              </a:ext>
            </a:extLst>
          </p:cNvPr>
          <p:cNvSpPr txBox="1">
            <a:spLocks noGrp="1"/>
          </p:cNvSpPr>
          <p:nvPr>
            <p:ph type="title" idx="4294967295"/>
          </p:nvPr>
        </p:nvSpPr>
        <p:spPr bwMode="auto">
          <a:xfrm>
            <a:off x="5638802" y="1230436"/>
            <a:ext cx="10210798" cy="1371600"/>
          </a:xfrm>
          <a:prstGeom prst="rect">
            <a:avLst/>
          </a:prstGeom>
          <a:noFill/>
          <a:ln w="9525">
            <a:noFill/>
            <a:prstDash/>
            <a:miter lim="800000"/>
            <a:headEnd/>
            <a:tailEnd/>
          </a:ln>
          <a:effectLst/>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lvl1pPr algn="l" rtl="0" eaLnBrk="0" fontAlgn="base" hangingPunct="0">
              <a:spcBef>
                <a:spcPct val="0"/>
              </a:spcBef>
              <a:spcAft>
                <a:spcPct val="0"/>
              </a:spcAft>
              <a:defRPr sz="3200">
                <a:solidFill>
                  <a:srgbClr val="79551B"/>
                </a:solidFill>
                <a:latin typeface="+mj-lt"/>
                <a:ea typeface="+mj-ea"/>
                <a:cs typeface="+mj-cs"/>
              </a:defRPr>
            </a:lvl1pPr>
            <a:lvl2pPr algn="l" rtl="0" eaLnBrk="0" fontAlgn="base" hangingPunct="0">
              <a:spcBef>
                <a:spcPct val="0"/>
              </a:spcBef>
              <a:spcAft>
                <a:spcPct val="0"/>
              </a:spcAft>
              <a:defRPr sz="3200">
                <a:solidFill>
                  <a:srgbClr val="79551B"/>
                </a:solidFill>
                <a:latin typeface="Palatino Linotype" pitchFamily="18" charset="0"/>
              </a:defRPr>
            </a:lvl2pPr>
            <a:lvl3pPr algn="l" rtl="0" eaLnBrk="0" fontAlgn="base" hangingPunct="0">
              <a:spcBef>
                <a:spcPct val="0"/>
              </a:spcBef>
              <a:spcAft>
                <a:spcPct val="0"/>
              </a:spcAft>
              <a:defRPr sz="3200">
                <a:solidFill>
                  <a:srgbClr val="79551B"/>
                </a:solidFill>
                <a:latin typeface="Palatino Linotype" pitchFamily="18" charset="0"/>
              </a:defRPr>
            </a:lvl3pPr>
            <a:lvl4pPr algn="l" rtl="0" eaLnBrk="0" fontAlgn="base" hangingPunct="0">
              <a:spcBef>
                <a:spcPct val="0"/>
              </a:spcBef>
              <a:spcAft>
                <a:spcPct val="0"/>
              </a:spcAft>
              <a:defRPr sz="3200">
                <a:solidFill>
                  <a:srgbClr val="79551B"/>
                </a:solidFill>
                <a:latin typeface="Palatino Linotype" pitchFamily="18" charset="0"/>
              </a:defRPr>
            </a:lvl4pPr>
            <a:lvl5pPr algn="l" rtl="0" eaLnBrk="0" fontAlgn="base" hangingPunct="0">
              <a:spcBef>
                <a:spcPct val="0"/>
              </a:spcBef>
              <a:spcAft>
                <a:spcPct val="0"/>
              </a:spcAft>
              <a:defRPr sz="3200">
                <a:solidFill>
                  <a:srgbClr val="79551B"/>
                </a:solidFill>
                <a:latin typeface="Palatino Linotype" pitchFamily="18" charset="0"/>
              </a:defRPr>
            </a:lvl5pPr>
            <a:lvl6pPr marL="457200" algn="l" rtl="0" fontAlgn="base">
              <a:spcBef>
                <a:spcPct val="0"/>
              </a:spcBef>
              <a:spcAft>
                <a:spcPct val="0"/>
              </a:spcAft>
              <a:defRPr sz="3200">
                <a:solidFill>
                  <a:srgbClr val="79551B"/>
                </a:solidFill>
                <a:latin typeface="Palatino Linotype" pitchFamily="18" charset="0"/>
              </a:defRPr>
            </a:lvl6pPr>
            <a:lvl7pPr marL="914400" algn="l" rtl="0" fontAlgn="base">
              <a:spcBef>
                <a:spcPct val="0"/>
              </a:spcBef>
              <a:spcAft>
                <a:spcPct val="0"/>
              </a:spcAft>
              <a:defRPr sz="3200">
                <a:solidFill>
                  <a:srgbClr val="79551B"/>
                </a:solidFill>
                <a:latin typeface="Palatino Linotype" pitchFamily="18" charset="0"/>
              </a:defRPr>
            </a:lvl7pPr>
            <a:lvl8pPr marL="1371600" algn="l" rtl="0" fontAlgn="base">
              <a:spcBef>
                <a:spcPct val="0"/>
              </a:spcBef>
              <a:spcAft>
                <a:spcPct val="0"/>
              </a:spcAft>
              <a:defRPr sz="3200">
                <a:solidFill>
                  <a:srgbClr val="79551B"/>
                </a:solidFill>
                <a:latin typeface="Palatino Linotype" pitchFamily="18" charset="0"/>
              </a:defRPr>
            </a:lvl8pPr>
            <a:lvl9pPr marL="1828800" algn="l" rtl="0" fontAlgn="base">
              <a:spcBef>
                <a:spcPct val="0"/>
              </a:spcBef>
              <a:spcAft>
                <a:spcPct val="0"/>
              </a:spcAft>
              <a:defRPr sz="3200">
                <a:solidFill>
                  <a:srgbClr val="79551B"/>
                </a:solidFill>
                <a:latin typeface="Palatino Linotype"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6400" b="1" i="0" u="none" strike="noStrike" kern="1200" cap="none" spc="0" normalizeH="0" baseline="0" noProof="0" dirty="0">
                <a:ln>
                  <a:noFill/>
                </a:ln>
                <a:solidFill>
                  <a:srgbClr val="00918F"/>
                </a:solidFill>
                <a:effectLst/>
                <a:uLnTx/>
                <a:uFillTx/>
                <a:latin typeface="Segoe UI" panose="020B0502040204020203" pitchFamily="34" charset="0"/>
                <a:ea typeface="+mn-ea"/>
                <a:cs typeface="Segoe UI" panose="020B0502040204020203" pitchFamily="34" charset="0"/>
              </a:rPr>
              <a:t>TAP Profile Best Practices</a:t>
            </a:r>
          </a:p>
        </p:txBody>
      </p:sp>
      <p:sp>
        <p:nvSpPr>
          <p:cNvPr id="3" name="Content Placeholder 2">
            <a:extLst>
              <a:ext uri="{FF2B5EF4-FFF2-40B4-BE49-F238E27FC236}">
                <a16:creationId xmlns:a16="http://schemas.microsoft.com/office/drawing/2014/main" id="{E02278E1-558C-915B-B0E0-7F70D6BB82C9}"/>
              </a:ext>
            </a:extLst>
          </p:cNvPr>
          <p:cNvSpPr>
            <a:spLocks noGrp="1"/>
          </p:cNvSpPr>
          <p:nvPr>
            <p:ph idx="1"/>
          </p:nvPr>
        </p:nvSpPr>
        <p:spPr>
          <a:xfrm>
            <a:off x="4895851" y="2752149"/>
            <a:ext cx="11315700" cy="5586413"/>
          </a:xfrm>
        </p:spPr>
        <p:txBody>
          <a:bodyPr vert="horz" lIns="137160" tIns="68580" rIns="137160" bIns="68580" rtlCol="0" anchor="t">
            <a:normAutofit fontScale="70000" lnSpcReduction="20000"/>
          </a:bodyPr>
          <a:lstStyle/>
          <a:p>
            <a:r>
              <a:rPr lang="en-US" sz="3600" dirty="0">
                <a:solidFill>
                  <a:srgbClr val="19273D"/>
                </a:solidFill>
                <a:latin typeface="Segoe UI" panose="020B0502040204020203" pitchFamily="34" charset="0"/>
                <a:cs typeface="Segoe UI" panose="020B0502040204020203" pitchFamily="34" charset="0"/>
              </a:rPr>
              <a:t>Only 1 active profile per email address. </a:t>
            </a:r>
          </a:p>
          <a:p>
            <a:pPr lvl="1"/>
            <a:r>
              <a:rPr lang="en-US" dirty="0">
                <a:solidFill>
                  <a:srgbClr val="19273D"/>
                </a:solidFill>
                <a:latin typeface="Segoe UI" panose="020B0502040204020203" pitchFamily="34" charset="0"/>
                <a:cs typeface="Segoe UI" panose="020B0502040204020203" pitchFamily="34" charset="0"/>
              </a:rPr>
              <a:t>This helps staff provide accurate support.</a:t>
            </a:r>
          </a:p>
          <a:p>
            <a:pPr lvl="1">
              <a:buFont typeface="Arial" panose="020B0604020202020204" pitchFamily="34" charset="0"/>
              <a:buChar char="•"/>
            </a:pPr>
            <a:endParaRPr lang="en-US" sz="3200" dirty="0">
              <a:solidFill>
                <a:srgbClr val="19273D"/>
              </a:solidFill>
              <a:latin typeface="Segoe UI" panose="020B0502040204020203" pitchFamily="34" charset="0"/>
              <a:cs typeface="Segoe UI" panose="020B0502040204020203" pitchFamily="34" charset="0"/>
            </a:endParaRPr>
          </a:p>
          <a:p>
            <a:r>
              <a:rPr lang="en-US" sz="3600" dirty="0">
                <a:solidFill>
                  <a:srgbClr val="19273D"/>
                </a:solidFill>
                <a:latin typeface="Segoe UI" panose="020B0502040204020203" pitchFamily="34" charset="0"/>
                <a:cs typeface="Segoe UI" panose="020B0502040204020203" pitchFamily="34" charset="0"/>
              </a:rPr>
              <a:t>Register your TAP Profiles with your information.</a:t>
            </a:r>
          </a:p>
          <a:p>
            <a:pPr lvl="1"/>
            <a:r>
              <a:rPr lang="en-US" sz="3200" dirty="0">
                <a:solidFill>
                  <a:srgbClr val="19273D"/>
                </a:solidFill>
                <a:latin typeface="Segoe UI" panose="020B0502040204020203" pitchFamily="34" charset="0"/>
                <a:cs typeface="Segoe UI" panose="020B0502040204020203" pitchFamily="34" charset="0"/>
              </a:rPr>
              <a:t>The department treats your profile with the same level of scrutiny as a tax account.</a:t>
            </a:r>
          </a:p>
          <a:p>
            <a:pPr lvl="1"/>
            <a:r>
              <a:rPr lang="en-US" sz="3200" dirty="0">
                <a:solidFill>
                  <a:srgbClr val="19273D"/>
                </a:solidFill>
                <a:latin typeface="Segoe UI" panose="020B0502040204020203" pitchFamily="34" charset="0"/>
                <a:cs typeface="Segoe UI" panose="020B0502040204020203" pitchFamily="34" charset="0"/>
              </a:rPr>
              <a:t>It is the property of the person or business listed on it. </a:t>
            </a:r>
          </a:p>
          <a:p>
            <a:pPr lvl="1"/>
            <a:r>
              <a:rPr lang="en-US" sz="3200" dirty="0">
                <a:solidFill>
                  <a:srgbClr val="19273D"/>
                </a:solidFill>
                <a:latin typeface="Segoe UI" panose="020B0502040204020203" pitchFamily="34" charset="0"/>
                <a:cs typeface="Segoe UI" panose="020B0502040204020203" pitchFamily="34" charset="0"/>
              </a:rPr>
              <a:t>If we cannot verify your connection to the profile, we will not be able to assist you.</a:t>
            </a:r>
          </a:p>
          <a:p>
            <a:pPr marL="457200" lvl="1" indent="0">
              <a:buNone/>
            </a:pPr>
            <a:endParaRPr lang="en-US" sz="3200" dirty="0">
              <a:solidFill>
                <a:srgbClr val="19273D"/>
              </a:solidFill>
              <a:latin typeface="Segoe UI" panose="020B0502040204020203" pitchFamily="34" charset="0"/>
              <a:cs typeface="Segoe UI" panose="020B0502040204020203" pitchFamily="34" charset="0"/>
            </a:endParaRPr>
          </a:p>
          <a:p>
            <a:r>
              <a:rPr lang="en-US" sz="3600" dirty="0">
                <a:solidFill>
                  <a:srgbClr val="19273D"/>
                </a:solidFill>
                <a:latin typeface="Segoe UI" panose="020B0502040204020203" pitchFamily="34" charset="0"/>
                <a:cs typeface="Segoe UI" panose="020B0502040204020203" pitchFamily="34" charset="0"/>
              </a:rPr>
              <a:t>Ensure that correspondence from </a:t>
            </a:r>
            <a:r>
              <a:rPr lang="en-US" sz="3600" dirty="0">
                <a:solidFill>
                  <a:srgbClr val="19273D"/>
                </a:solidFill>
                <a:latin typeface="Segoe UI" panose="020B0502040204020203" pitchFamily="34" charset="0"/>
                <a:cs typeface="Segoe UI" panose="020B0502040204020203" pitchFamily="34" charset="0"/>
                <a:hlinkClick r:id="rId3"/>
              </a:rPr>
              <a:t>TAP@mt.gov</a:t>
            </a:r>
            <a:r>
              <a:rPr lang="en-US" sz="3600" dirty="0">
                <a:solidFill>
                  <a:srgbClr val="19273D"/>
                </a:solidFill>
                <a:latin typeface="Segoe UI" panose="020B0502040204020203" pitchFamily="34" charset="0"/>
                <a:cs typeface="Segoe UI" panose="020B0502040204020203" pitchFamily="34" charset="0"/>
              </a:rPr>
              <a:t> is marked as “Not Spam”</a:t>
            </a:r>
            <a:endParaRPr lang="en-US" sz="3200" dirty="0">
              <a:solidFill>
                <a:srgbClr val="19273D"/>
              </a:solidFill>
              <a:latin typeface="Segoe UI" panose="020B0502040204020203" pitchFamily="34" charset="0"/>
              <a:cs typeface="Segoe UI" panose="020B0502040204020203" pitchFamily="34" charset="0"/>
            </a:endParaRPr>
          </a:p>
          <a:p>
            <a:pPr lvl="1">
              <a:buFont typeface="Arial" panose="020B0604020202020204" pitchFamily="34" charset="0"/>
              <a:buChar char="•"/>
            </a:pPr>
            <a:endParaRPr lang="en-US" sz="3200" dirty="0">
              <a:solidFill>
                <a:srgbClr val="19273D"/>
              </a:solidFill>
              <a:latin typeface="Segoe UI" panose="020B0502040204020203" pitchFamily="34" charset="0"/>
              <a:cs typeface="Segoe UI" panose="020B0502040204020203" pitchFamily="34" charset="0"/>
            </a:endParaRPr>
          </a:p>
          <a:p>
            <a:r>
              <a:rPr lang="en-US" sz="3600" dirty="0">
                <a:solidFill>
                  <a:srgbClr val="19273D"/>
                </a:solidFill>
                <a:latin typeface="Segoe UI" panose="020B0502040204020203" pitchFamily="34" charset="0"/>
                <a:cs typeface="Segoe UI" panose="020B0502040204020203" pitchFamily="34" charset="0"/>
              </a:rPr>
              <a:t>Setup multiple 2-Step Verifications</a:t>
            </a:r>
          </a:p>
          <a:p>
            <a:pPr lvl="1"/>
            <a:r>
              <a:rPr lang="en-US" dirty="0">
                <a:solidFill>
                  <a:srgbClr val="19273D"/>
                </a:solidFill>
                <a:latin typeface="Segoe UI" panose="020B0502040204020203" pitchFamily="34" charset="0"/>
                <a:cs typeface="Segoe UI" panose="020B0502040204020203" pitchFamily="34" charset="0"/>
              </a:rPr>
              <a:t>Email</a:t>
            </a:r>
          </a:p>
          <a:p>
            <a:pPr lvl="1"/>
            <a:r>
              <a:rPr lang="en-US" dirty="0">
                <a:solidFill>
                  <a:srgbClr val="19273D"/>
                </a:solidFill>
                <a:latin typeface="Segoe UI" panose="020B0502040204020203" pitchFamily="34" charset="0"/>
                <a:cs typeface="Segoe UI" panose="020B0502040204020203" pitchFamily="34" charset="0"/>
              </a:rPr>
              <a:t>Text</a:t>
            </a:r>
          </a:p>
          <a:p>
            <a:pPr lvl="1"/>
            <a:r>
              <a:rPr lang="en-US" dirty="0">
                <a:solidFill>
                  <a:srgbClr val="19273D"/>
                </a:solidFill>
                <a:latin typeface="Segoe UI" panose="020B0502040204020203" pitchFamily="34" charset="0"/>
                <a:cs typeface="Segoe UI" panose="020B0502040204020203" pitchFamily="34" charset="0"/>
              </a:rPr>
              <a:t>Authenticator Applications</a:t>
            </a:r>
          </a:p>
        </p:txBody>
      </p:sp>
      <p:grpSp>
        <p:nvGrpSpPr>
          <p:cNvPr id="5" name="Group 3">
            <a:extLst>
              <a:ext uri="{FF2B5EF4-FFF2-40B4-BE49-F238E27FC236}">
                <a16:creationId xmlns:a16="http://schemas.microsoft.com/office/drawing/2014/main" id="{E6B96AB2-E5B6-D6A7-2C3C-51772C661411}"/>
              </a:ext>
              <a:ext uri="{C183D7F6-B498-43B3-948B-1728B52AA6E4}">
                <adec:decorative xmlns:adec="http://schemas.microsoft.com/office/drawing/2017/decorative" val="1"/>
              </a:ext>
            </a:extLst>
          </p:cNvPr>
          <p:cNvGrpSpPr>
            <a:grpSpLocks noChangeAspect="1"/>
          </p:cNvGrpSpPr>
          <p:nvPr/>
        </p:nvGrpSpPr>
        <p:grpSpPr>
          <a:xfrm flipH="1">
            <a:off x="0" y="-34008"/>
            <a:ext cx="6934200" cy="3900488"/>
            <a:chOff x="0" y="0"/>
            <a:chExt cx="6089457" cy="3425320"/>
          </a:xfrm>
        </p:grpSpPr>
        <p:sp>
          <p:nvSpPr>
            <p:cNvPr id="6" name="Freeform 4">
              <a:extLst>
                <a:ext uri="{FF2B5EF4-FFF2-40B4-BE49-F238E27FC236}">
                  <a16:creationId xmlns:a16="http://schemas.microsoft.com/office/drawing/2014/main" id="{9E00EB64-78AC-09B4-46A6-B5F4307A6453}"/>
                </a:ext>
              </a:extLst>
            </p:cNvPr>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solidFill>
              <a:srgbClr val="539BE0">
                <a:alpha val="89804"/>
              </a:srgbClr>
            </a:solidFill>
          </p:spPr>
          <p:txBody>
            <a:bodyPr/>
            <a:lstStyle/>
            <a:p>
              <a:endParaRPr lang="en-US"/>
            </a:p>
          </p:txBody>
        </p:sp>
        <p:sp>
          <p:nvSpPr>
            <p:cNvPr id="8" name="Freeform 5">
              <a:extLst>
                <a:ext uri="{FF2B5EF4-FFF2-40B4-BE49-F238E27FC236}">
                  <a16:creationId xmlns:a16="http://schemas.microsoft.com/office/drawing/2014/main" id="{7E7F34C1-C176-6056-D9EB-D5A3D8759FED}"/>
                </a:ext>
              </a:extLst>
            </p:cNvPr>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blipFill>
              <a:blip r:embed="rId4">
                <a:alphaModFix amt="90000"/>
              </a:blip>
              <a:stretch>
                <a:fillRect b="-26999"/>
              </a:stretch>
            </a:blipFill>
          </p:spPr>
          <p:txBody>
            <a:bodyPr/>
            <a:lstStyle/>
            <a:p>
              <a:endParaRPr lang="en-US"/>
            </a:p>
          </p:txBody>
        </p:sp>
      </p:grpSp>
      <p:grpSp>
        <p:nvGrpSpPr>
          <p:cNvPr id="9" name="Group 6">
            <a:extLst>
              <a:ext uri="{FF2B5EF4-FFF2-40B4-BE49-F238E27FC236}">
                <a16:creationId xmlns:a16="http://schemas.microsoft.com/office/drawing/2014/main" id="{41726DC4-F00B-6520-5B2F-64066B12231E}"/>
              </a:ext>
              <a:ext uri="{C183D7F6-B498-43B3-948B-1728B52AA6E4}">
                <adec:decorative xmlns:adec="http://schemas.microsoft.com/office/drawing/2017/decorative" val="1"/>
              </a:ext>
            </a:extLst>
          </p:cNvPr>
          <p:cNvGrpSpPr/>
          <p:nvPr/>
        </p:nvGrpSpPr>
        <p:grpSpPr>
          <a:xfrm rot="3633121" flipH="1">
            <a:off x="353192" y="-4444535"/>
            <a:ext cx="3531998" cy="10254993"/>
            <a:chOff x="0" y="0"/>
            <a:chExt cx="6655085" cy="16207556"/>
          </a:xfrm>
        </p:grpSpPr>
        <p:sp>
          <p:nvSpPr>
            <p:cNvPr id="10" name="Freeform 7">
              <a:extLst>
                <a:ext uri="{FF2B5EF4-FFF2-40B4-BE49-F238E27FC236}">
                  <a16:creationId xmlns:a16="http://schemas.microsoft.com/office/drawing/2014/main" id="{F07E7B74-1467-17FB-4855-9203C7C8C3FD}"/>
                </a:ext>
              </a:extLst>
            </p:cNvPr>
            <p:cNvSpPr/>
            <p:nvPr/>
          </p:nvSpPr>
          <p:spPr>
            <a:xfrm>
              <a:off x="0" y="0"/>
              <a:ext cx="6655084" cy="16207556"/>
            </a:xfrm>
            <a:custGeom>
              <a:avLst/>
              <a:gdLst/>
              <a:ahLst/>
              <a:cxnLst/>
              <a:rect l="l" t="t" r="r" b="b"/>
              <a:pathLst>
                <a:path w="6655084" h="16207556">
                  <a:moveTo>
                    <a:pt x="1324610" y="0"/>
                  </a:moveTo>
                  <a:lnTo>
                    <a:pt x="0" y="0"/>
                  </a:lnTo>
                  <a:lnTo>
                    <a:pt x="0" y="14882946"/>
                  </a:lnTo>
                  <a:lnTo>
                    <a:pt x="1324610" y="16207556"/>
                  </a:lnTo>
                  <a:lnTo>
                    <a:pt x="6655084" y="16207556"/>
                  </a:lnTo>
                  <a:lnTo>
                    <a:pt x="6655084" y="0"/>
                  </a:lnTo>
                  <a:lnTo>
                    <a:pt x="1324610" y="0"/>
                  </a:lnTo>
                  <a:lnTo>
                    <a:pt x="1324610" y="0"/>
                  </a:lnTo>
                  <a:close/>
                </a:path>
              </a:pathLst>
            </a:custGeom>
            <a:solidFill>
              <a:srgbClr val="00918F">
                <a:alpha val="64706"/>
              </a:srgbClr>
            </a:solidFill>
          </p:spPr>
          <p:txBody>
            <a:bodyPr/>
            <a:lstStyle/>
            <a:p>
              <a:endParaRPr lang="en-US"/>
            </a:p>
          </p:txBody>
        </p:sp>
      </p:grpSp>
      <p:pic>
        <p:nvPicPr>
          <p:cNvPr id="11" name="Picture 2">
            <a:extLst>
              <a:ext uri="{FF2B5EF4-FFF2-40B4-BE49-F238E27FC236}">
                <a16:creationId xmlns:a16="http://schemas.microsoft.com/office/drawing/2014/main" id="{48A68766-AB07-0D8C-48AA-8DBFC16C79B9}"/>
              </a:ext>
              <a:ext uri="{C183D7F6-B498-43B3-948B-1728B52AA6E4}">
                <adec:decorative xmlns:adec="http://schemas.microsoft.com/office/drawing/2017/decorative" val="1"/>
              </a:ext>
            </a:extLst>
          </p:cNvPr>
          <p:cNvPicPr>
            <a:picLocks noChangeAspect="1"/>
          </p:cNvPicPr>
          <p:nvPr/>
        </p:nvPicPr>
        <p:blipFill>
          <a:blip r:embed="rId5"/>
          <a:srcRect/>
          <a:stretch>
            <a:fillRect/>
          </a:stretch>
        </p:blipFill>
        <p:spPr>
          <a:xfrm>
            <a:off x="460994" y="8819503"/>
            <a:ext cx="4570826" cy="1079061"/>
          </a:xfrm>
          <a:prstGeom prst="rect">
            <a:avLst/>
          </a:prstGeom>
        </p:spPr>
      </p:pic>
    </p:spTree>
    <p:extLst>
      <p:ext uri="{BB962C8B-B14F-4D97-AF65-F5344CB8AC3E}">
        <p14:creationId xmlns:p14="http://schemas.microsoft.com/office/powerpoint/2010/main" val="3477261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CE47A-CE62-9A45-F13E-F58CFB0E361B}"/>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60ED71B-AB12-0E54-553B-D945BDD0D2FB}"/>
              </a:ext>
            </a:extLst>
          </p:cNvPr>
          <p:cNvSpPr txBox="1">
            <a:spLocks noGrp="1"/>
          </p:cNvSpPr>
          <p:nvPr>
            <p:ph type="title" idx="4294967295"/>
          </p:nvPr>
        </p:nvSpPr>
        <p:spPr bwMode="auto">
          <a:xfrm>
            <a:off x="790926" y="670246"/>
            <a:ext cx="7696200" cy="1371600"/>
          </a:xfrm>
          <a:prstGeom prst="rect">
            <a:avLst/>
          </a:prstGeom>
          <a:noFill/>
          <a:ln w="9525">
            <a:noFill/>
            <a:prstDash/>
            <a:miter lim="800000"/>
            <a:headEnd/>
            <a:tailEnd/>
          </a:ln>
          <a:effectLst/>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lvl1pPr algn="l" rtl="0" eaLnBrk="0" fontAlgn="base" hangingPunct="0">
              <a:spcBef>
                <a:spcPct val="0"/>
              </a:spcBef>
              <a:spcAft>
                <a:spcPct val="0"/>
              </a:spcAft>
              <a:defRPr sz="3200">
                <a:solidFill>
                  <a:srgbClr val="79551B"/>
                </a:solidFill>
                <a:latin typeface="+mj-lt"/>
                <a:ea typeface="+mj-ea"/>
                <a:cs typeface="+mj-cs"/>
              </a:defRPr>
            </a:lvl1pPr>
            <a:lvl2pPr algn="l" rtl="0" eaLnBrk="0" fontAlgn="base" hangingPunct="0">
              <a:spcBef>
                <a:spcPct val="0"/>
              </a:spcBef>
              <a:spcAft>
                <a:spcPct val="0"/>
              </a:spcAft>
              <a:defRPr sz="3200">
                <a:solidFill>
                  <a:srgbClr val="79551B"/>
                </a:solidFill>
                <a:latin typeface="Palatino Linotype" pitchFamily="18" charset="0"/>
              </a:defRPr>
            </a:lvl2pPr>
            <a:lvl3pPr algn="l" rtl="0" eaLnBrk="0" fontAlgn="base" hangingPunct="0">
              <a:spcBef>
                <a:spcPct val="0"/>
              </a:spcBef>
              <a:spcAft>
                <a:spcPct val="0"/>
              </a:spcAft>
              <a:defRPr sz="3200">
                <a:solidFill>
                  <a:srgbClr val="79551B"/>
                </a:solidFill>
                <a:latin typeface="Palatino Linotype" pitchFamily="18" charset="0"/>
              </a:defRPr>
            </a:lvl3pPr>
            <a:lvl4pPr algn="l" rtl="0" eaLnBrk="0" fontAlgn="base" hangingPunct="0">
              <a:spcBef>
                <a:spcPct val="0"/>
              </a:spcBef>
              <a:spcAft>
                <a:spcPct val="0"/>
              </a:spcAft>
              <a:defRPr sz="3200">
                <a:solidFill>
                  <a:srgbClr val="79551B"/>
                </a:solidFill>
                <a:latin typeface="Palatino Linotype" pitchFamily="18" charset="0"/>
              </a:defRPr>
            </a:lvl4pPr>
            <a:lvl5pPr algn="l" rtl="0" eaLnBrk="0" fontAlgn="base" hangingPunct="0">
              <a:spcBef>
                <a:spcPct val="0"/>
              </a:spcBef>
              <a:spcAft>
                <a:spcPct val="0"/>
              </a:spcAft>
              <a:defRPr sz="3200">
                <a:solidFill>
                  <a:srgbClr val="79551B"/>
                </a:solidFill>
                <a:latin typeface="Palatino Linotype" pitchFamily="18" charset="0"/>
              </a:defRPr>
            </a:lvl5pPr>
            <a:lvl6pPr marL="457200" algn="l" rtl="0" fontAlgn="base">
              <a:spcBef>
                <a:spcPct val="0"/>
              </a:spcBef>
              <a:spcAft>
                <a:spcPct val="0"/>
              </a:spcAft>
              <a:defRPr sz="3200">
                <a:solidFill>
                  <a:srgbClr val="79551B"/>
                </a:solidFill>
                <a:latin typeface="Palatino Linotype" pitchFamily="18" charset="0"/>
              </a:defRPr>
            </a:lvl6pPr>
            <a:lvl7pPr marL="914400" algn="l" rtl="0" fontAlgn="base">
              <a:spcBef>
                <a:spcPct val="0"/>
              </a:spcBef>
              <a:spcAft>
                <a:spcPct val="0"/>
              </a:spcAft>
              <a:defRPr sz="3200">
                <a:solidFill>
                  <a:srgbClr val="79551B"/>
                </a:solidFill>
                <a:latin typeface="Palatino Linotype" pitchFamily="18" charset="0"/>
              </a:defRPr>
            </a:lvl7pPr>
            <a:lvl8pPr marL="1371600" algn="l" rtl="0" fontAlgn="base">
              <a:spcBef>
                <a:spcPct val="0"/>
              </a:spcBef>
              <a:spcAft>
                <a:spcPct val="0"/>
              </a:spcAft>
              <a:defRPr sz="3200">
                <a:solidFill>
                  <a:srgbClr val="79551B"/>
                </a:solidFill>
                <a:latin typeface="Palatino Linotype" pitchFamily="18" charset="0"/>
              </a:defRPr>
            </a:lvl8pPr>
            <a:lvl9pPr marL="1828800" algn="l" rtl="0" fontAlgn="base">
              <a:spcBef>
                <a:spcPct val="0"/>
              </a:spcBef>
              <a:spcAft>
                <a:spcPct val="0"/>
              </a:spcAft>
              <a:defRPr sz="3200">
                <a:solidFill>
                  <a:srgbClr val="79551B"/>
                </a:solidFill>
                <a:latin typeface="Palatino Linotype"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5400" b="0" i="0" u="none" strike="noStrike" kern="1200" cap="none" spc="0" normalizeH="0" baseline="0" noProof="0" dirty="0">
                <a:ln>
                  <a:noFill/>
                </a:ln>
                <a:solidFill>
                  <a:srgbClr val="19273D"/>
                </a:solidFill>
                <a:effectLst/>
                <a:uLnTx/>
                <a:uFillTx/>
                <a:latin typeface="Montserrat Classic Bold"/>
                <a:ea typeface="+mj-ea"/>
                <a:cs typeface="+mj-cs"/>
              </a:rPr>
              <a:t>User Profiles</a:t>
            </a:r>
          </a:p>
        </p:txBody>
      </p:sp>
      <p:sp>
        <p:nvSpPr>
          <p:cNvPr id="3" name="Content Placeholder 2">
            <a:extLst>
              <a:ext uri="{FF2B5EF4-FFF2-40B4-BE49-F238E27FC236}">
                <a16:creationId xmlns:a16="http://schemas.microsoft.com/office/drawing/2014/main" id="{631D1E11-8DA8-8577-76F4-08E9314EC723}"/>
              </a:ext>
            </a:extLst>
          </p:cNvPr>
          <p:cNvSpPr>
            <a:spLocks noGrp="1"/>
          </p:cNvSpPr>
          <p:nvPr>
            <p:ph idx="1"/>
          </p:nvPr>
        </p:nvSpPr>
        <p:spPr>
          <a:xfrm>
            <a:off x="790926" y="2350293"/>
            <a:ext cx="9038874" cy="6603207"/>
          </a:xfrm>
        </p:spPr>
        <p:txBody>
          <a:bodyPr vert="horz" lIns="137160" tIns="68580" rIns="137160" bIns="68580" rtlCol="0" anchor="t">
            <a:normAutofit/>
          </a:bodyPr>
          <a:lstStyle/>
          <a:p>
            <a:r>
              <a:rPr lang="en-US" sz="3000" dirty="0">
                <a:solidFill>
                  <a:srgbClr val="19273D"/>
                </a:solidFill>
                <a:latin typeface="Segoe UI" panose="020B0502040204020203" pitchFamily="34" charset="0"/>
                <a:cs typeface="Segoe UI" panose="020B0502040204020203" pitchFamily="34" charset="0"/>
              </a:rPr>
              <a:t>New User Profile</a:t>
            </a:r>
          </a:p>
          <a:p>
            <a:pPr lvl="1"/>
            <a:r>
              <a:rPr lang="en-US" sz="2600" dirty="0">
                <a:solidFill>
                  <a:srgbClr val="19273D"/>
                </a:solidFill>
                <a:latin typeface="Segoe UI" panose="020B0502040204020203" pitchFamily="34" charset="0"/>
                <a:cs typeface="Segoe UI" panose="020B0502040204020203" pitchFamily="34" charset="0"/>
              </a:rPr>
              <a:t>This user has setup their online profile but does not have access to any taxpayers or tax accounts.</a:t>
            </a:r>
          </a:p>
          <a:p>
            <a:r>
              <a:rPr lang="en-US" sz="3000" dirty="0">
                <a:solidFill>
                  <a:srgbClr val="19273D"/>
                </a:solidFill>
                <a:latin typeface="Segoe UI" panose="020B0502040204020203" pitchFamily="34" charset="0"/>
                <a:cs typeface="Segoe UI" panose="020B0502040204020203" pitchFamily="34" charset="0"/>
              </a:rPr>
              <a:t>Standard User Profile</a:t>
            </a:r>
          </a:p>
          <a:p>
            <a:pPr lvl="1"/>
            <a:r>
              <a:rPr lang="en-US" sz="2600" dirty="0">
                <a:solidFill>
                  <a:srgbClr val="19273D"/>
                </a:solidFill>
                <a:latin typeface="Segoe UI" panose="020B0502040204020203" pitchFamily="34" charset="0"/>
                <a:cs typeface="Segoe UI" panose="020B0502040204020203" pitchFamily="34" charset="0"/>
              </a:rPr>
              <a:t>A first-party user that has setup online access to a single taxpayer and their tax accounts. </a:t>
            </a:r>
          </a:p>
          <a:p>
            <a:r>
              <a:rPr lang="en-US" sz="3000" dirty="0">
                <a:solidFill>
                  <a:srgbClr val="19273D"/>
                </a:solidFill>
                <a:latin typeface="Segoe UI" panose="020B0502040204020203" pitchFamily="34" charset="0"/>
                <a:cs typeface="Segoe UI" panose="020B0502040204020203" pitchFamily="34" charset="0"/>
              </a:rPr>
              <a:t>Accountant Profile</a:t>
            </a:r>
          </a:p>
          <a:p>
            <a:pPr lvl="1"/>
            <a:r>
              <a:rPr lang="en-US" sz="2600" dirty="0">
                <a:solidFill>
                  <a:srgbClr val="19273D"/>
                </a:solidFill>
                <a:latin typeface="Segoe UI" panose="020B0502040204020203" pitchFamily="34" charset="0"/>
                <a:cs typeface="Segoe UI" panose="020B0502040204020203" pitchFamily="34" charset="0"/>
              </a:rPr>
              <a:t>AKA Third-Party Access</a:t>
            </a:r>
          </a:p>
          <a:p>
            <a:pPr lvl="1"/>
            <a:r>
              <a:rPr lang="en-US" sz="2600" dirty="0">
                <a:solidFill>
                  <a:srgbClr val="19273D"/>
                </a:solidFill>
                <a:latin typeface="Segoe UI" panose="020B0502040204020203" pitchFamily="34" charset="0"/>
                <a:cs typeface="Segoe UI" panose="020B0502040204020203" pitchFamily="34" charset="0"/>
              </a:rPr>
              <a:t>A Third-Party user that has setup online access to multiple taxpayers and their accounts.</a:t>
            </a:r>
          </a:p>
        </p:txBody>
      </p:sp>
      <p:grpSp>
        <p:nvGrpSpPr>
          <p:cNvPr id="6" name="Group 2">
            <a:extLst>
              <a:ext uri="{FF2B5EF4-FFF2-40B4-BE49-F238E27FC236}">
                <a16:creationId xmlns:a16="http://schemas.microsoft.com/office/drawing/2014/main" id="{93FB711B-EA9A-0F13-8AE4-A020F278F757}"/>
              </a:ext>
              <a:ext uri="{C183D7F6-B498-43B3-948B-1728B52AA6E4}">
                <adec:decorative xmlns:adec="http://schemas.microsoft.com/office/drawing/2017/decorative" val="1"/>
              </a:ext>
            </a:extLst>
          </p:cNvPr>
          <p:cNvGrpSpPr/>
          <p:nvPr/>
        </p:nvGrpSpPr>
        <p:grpSpPr>
          <a:xfrm rot="1785101">
            <a:off x="10380743" y="-419326"/>
            <a:ext cx="9763093" cy="14496118"/>
            <a:chOff x="0" y="0"/>
            <a:chExt cx="2950491" cy="4091952"/>
          </a:xfrm>
        </p:grpSpPr>
        <p:sp>
          <p:nvSpPr>
            <p:cNvPr id="8" name="Freeform 3">
              <a:extLst>
                <a:ext uri="{FF2B5EF4-FFF2-40B4-BE49-F238E27FC236}">
                  <a16:creationId xmlns:a16="http://schemas.microsoft.com/office/drawing/2014/main" id="{E4070728-756E-31F3-1FFD-8D79B54BB3C4}"/>
                </a:ext>
              </a:extLst>
            </p:cNvPr>
            <p:cNvSpPr/>
            <p:nvPr/>
          </p:nvSpPr>
          <p:spPr>
            <a:xfrm>
              <a:off x="0" y="0"/>
              <a:ext cx="2950491" cy="4091952"/>
            </a:xfrm>
            <a:custGeom>
              <a:avLst/>
              <a:gdLst/>
              <a:ahLst/>
              <a:cxnLst/>
              <a:rect l="l" t="t" r="r" b="b"/>
              <a:pathLst>
                <a:path w="2950491" h="4091952">
                  <a:moveTo>
                    <a:pt x="0" y="0"/>
                  </a:moveTo>
                  <a:lnTo>
                    <a:pt x="2950491" y="0"/>
                  </a:lnTo>
                  <a:lnTo>
                    <a:pt x="2950491" y="4091952"/>
                  </a:lnTo>
                  <a:lnTo>
                    <a:pt x="0" y="4091952"/>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4">
              <a:extLst>
                <a:ext uri="{FF2B5EF4-FFF2-40B4-BE49-F238E27FC236}">
                  <a16:creationId xmlns:a16="http://schemas.microsoft.com/office/drawing/2014/main" id="{7ECFA44C-E753-6003-E6DD-B9B4AD8F96C8}"/>
                </a:ext>
              </a:extLst>
            </p:cNvPr>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34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 name="Group 5">
            <a:extLst>
              <a:ext uri="{FF2B5EF4-FFF2-40B4-BE49-F238E27FC236}">
                <a16:creationId xmlns:a16="http://schemas.microsoft.com/office/drawing/2014/main" id="{D11EA394-413D-0531-EB2E-EBF96DA3BE48}"/>
              </a:ext>
              <a:ext uri="{C183D7F6-B498-43B3-948B-1728B52AA6E4}">
                <adec:decorative xmlns:adec="http://schemas.microsoft.com/office/drawing/2017/decorative" val="1"/>
              </a:ext>
            </a:extLst>
          </p:cNvPr>
          <p:cNvGrpSpPr>
            <a:grpSpLocks noChangeAspect="1"/>
          </p:cNvGrpSpPr>
          <p:nvPr/>
        </p:nvGrpSpPr>
        <p:grpSpPr>
          <a:xfrm>
            <a:off x="7595838" y="-1939552"/>
            <a:ext cx="17951488" cy="12226552"/>
            <a:chOff x="0" y="0"/>
            <a:chExt cx="5475623" cy="3729384"/>
          </a:xfrm>
        </p:grpSpPr>
        <p:sp>
          <p:nvSpPr>
            <p:cNvPr id="11" name="Freeform 6">
              <a:extLst>
                <a:ext uri="{FF2B5EF4-FFF2-40B4-BE49-F238E27FC236}">
                  <a16:creationId xmlns:a16="http://schemas.microsoft.com/office/drawing/2014/main" id="{E5793078-6991-06E4-2886-24ADCB473C15}"/>
                </a:ext>
              </a:extLst>
            </p:cNvPr>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solidFill>
              <a:srgbClr val="56C1CA">
                <a:alpha val="50980"/>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7">
              <a:extLst>
                <a:ext uri="{FF2B5EF4-FFF2-40B4-BE49-F238E27FC236}">
                  <a16:creationId xmlns:a16="http://schemas.microsoft.com/office/drawing/2014/main" id="{1718F0A7-470B-A0E5-A0B4-B1DFF3D6303A}"/>
                </a:ext>
              </a:extLst>
            </p:cNvPr>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blipFill>
              <a:blip r:embed="rId3">
                <a:alphaModFix amt="51000"/>
              </a:blip>
              <a:stretch>
                <a:fillRect b="-1011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3" name="Group 9">
            <a:extLst>
              <a:ext uri="{FF2B5EF4-FFF2-40B4-BE49-F238E27FC236}">
                <a16:creationId xmlns:a16="http://schemas.microsoft.com/office/drawing/2014/main" id="{5B8F3190-8946-82A5-8ACD-093BF5AB6E92}"/>
              </a:ext>
              <a:ext uri="{C183D7F6-B498-43B3-948B-1728B52AA6E4}">
                <adec:decorative xmlns:adec="http://schemas.microsoft.com/office/drawing/2017/decorative" val="1"/>
              </a:ext>
            </a:extLst>
          </p:cNvPr>
          <p:cNvGrpSpPr/>
          <p:nvPr/>
        </p:nvGrpSpPr>
        <p:grpSpPr>
          <a:xfrm rot="4506356">
            <a:off x="11751711" y="3450986"/>
            <a:ext cx="5498431" cy="13390683"/>
            <a:chOff x="0" y="0"/>
            <a:chExt cx="6655085" cy="16207556"/>
          </a:xfrm>
        </p:grpSpPr>
        <p:sp>
          <p:nvSpPr>
            <p:cNvPr id="14" name="Freeform 10">
              <a:extLst>
                <a:ext uri="{FF2B5EF4-FFF2-40B4-BE49-F238E27FC236}">
                  <a16:creationId xmlns:a16="http://schemas.microsoft.com/office/drawing/2014/main" id="{03617D3E-3322-5E5E-8D22-8CD6CB593838}"/>
                </a:ext>
              </a:extLst>
            </p:cNvPr>
            <p:cNvSpPr/>
            <p:nvPr/>
          </p:nvSpPr>
          <p:spPr>
            <a:xfrm>
              <a:off x="0" y="0"/>
              <a:ext cx="6655084" cy="16207556"/>
            </a:xfrm>
            <a:custGeom>
              <a:avLst/>
              <a:gdLst/>
              <a:ahLst/>
              <a:cxnLst/>
              <a:rect l="l" t="t" r="r" b="b"/>
              <a:pathLst>
                <a:path w="6655084" h="16207556">
                  <a:moveTo>
                    <a:pt x="1324610" y="0"/>
                  </a:moveTo>
                  <a:lnTo>
                    <a:pt x="0" y="0"/>
                  </a:lnTo>
                  <a:lnTo>
                    <a:pt x="0" y="14882946"/>
                  </a:lnTo>
                  <a:lnTo>
                    <a:pt x="1324610" y="16207556"/>
                  </a:lnTo>
                  <a:lnTo>
                    <a:pt x="6655084" y="16207556"/>
                  </a:lnTo>
                  <a:lnTo>
                    <a:pt x="6655084" y="0"/>
                  </a:lnTo>
                  <a:lnTo>
                    <a:pt x="1324610" y="0"/>
                  </a:lnTo>
                  <a:lnTo>
                    <a:pt x="1324610" y="0"/>
                  </a:lnTo>
                  <a:close/>
                </a:path>
              </a:pathLst>
            </a:custGeom>
            <a:solidFill>
              <a:srgbClr val="00918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5" name="Picture 11">
            <a:extLst>
              <a:ext uri="{FF2B5EF4-FFF2-40B4-BE49-F238E27FC236}">
                <a16:creationId xmlns:a16="http://schemas.microsoft.com/office/drawing/2014/main" id="{76A63BC1-3A0F-B7AF-1F1E-5AAE9819EEE8}"/>
              </a:ext>
              <a:ext uri="{C183D7F6-B498-43B3-948B-1728B52AA6E4}">
                <adec:decorative xmlns:adec="http://schemas.microsoft.com/office/drawing/2017/decorative" val="1"/>
              </a:ext>
            </a:extLst>
          </p:cNvPr>
          <p:cNvPicPr>
            <a:picLocks noChangeAspect="1"/>
          </p:cNvPicPr>
          <p:nvPr/>
        </p:nvPicPr>
        <p:blipFill>
          <a:blip r:embed="rId4"/>
          <a:srcRect/>
          <a:stretch>
            <a:fillRect/>
          </a:stretch>
        </p:blipFill>
        <p:spPr>
          <a:xfrm>
            <a:off x="11516882" y="8203780"/>
            <a:ext cx="6531838" cy="1545345"/>
          </a:xfrm>
          <a:prstGeom prst="rect">
            <a:avLst/>
          </a:prstGeom>
        </p:spPr>
      </p:pic>
    </p:spTree>
    <p:extLst>
      <p:ext uri="{BB962C8B-B14F-4D97-AF65-F5344CB8AC3E}">
        <p14:creationId xmlns:p14="http://schemas.microsoft.com/office/powerpoint/2010/main" val="38505244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IM Powerpoint Presentation template.pptx" id="{EF7C6259-E8F3-4921-9F24-6B0FC0556482}" vid="{0456F571-C8FA-46C6-87A1-8FDEC5D16E0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IM Powerpoint Presentation template</Template>
  <TotalTime>845</TotalTime>
  <Words>2263</Words>
  <Application>Microsoft Office PowerPoint</Application>
  <PresentationFormat>Custom</PresentationFormat>
  <Paragraphs>302</Paragraphs>
  <Slides>27</Slides>
  <Notes>27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Segoe UI</vt:lpstr>
      <vt:lpstr>Symbol</vt:lpstr>
      <vt:lpstr>Arial</vt:lpstr>
      <vt:lpstr>Montserrat Classic Bold</vt:lpstr>
      <vt:lpstr>Palatino Linotype</vt:lpstr>
      <vt:lpstr>Bookman Old Style</vt:lpstr>
      <vt:lpstr>Montserrat Classic</vt:lpstr>
      <vt:lpstr>Calibri</vt:lpstr>
      <vt:lpstr>Aptos</vt:lpstr>
      <vt:lpstr>Office Theme</vt:lpstr>
      <vt:lpstr>Welcome to the Montana Department of Revenue TransAction Portal (TAP)</vt:lpstr>
      <vt:lpstr>TransAction Portal (TAP)</vt:lpstr>
      <vt:lpstr>TAP Highlights &amp; Updates</vt:lpstr>
      <vt:lpstr>Register for a New Tax Account</vt:lpstr>
      <vt:lpstr>Business Registration Checklist</vt:lpstr>
      <vt:lpstr>Business Registration Checklist Continued</vt:lpstr>
      <vt:lpstr>TAP Profiles</vt:lpstr>
      <vt:lpstr>TAP Profile Best Practices</vt:lpstr>
      <vt:lpstr>User Profiles</vt:lpstr>
      <vt:lpstr>Setup Online Access</vt:lpstr>
      <vt:lpstr>TAP Access Management</vt:lpstr>
      <vt:lpstr>Setup Online Access to a Business Tax Account</vt:lpstr>
      <vt:lpstr>Setup Online Access to an Individual Income Tax Account</vt:lpstr>
      <vt:lpstr>TAP 3RD Party Access</vt:lpstr>
      <vt:lpstr>Submit a Power of Attorney</vt:lpstr>
      <vt:lpstr>Submit a Power of Attorney</vt:lpstr>
      <vt:lpstr>Submit a Power of Attorney</vt:lpstr>
      <vt:lpstr>Submit a Power of Attorney</vt:lpstr>
      <vt:lpstr>Payments in TAP</vt:lpstr>
      <vt:lpstr>Other Payment Options</vt:lpstr>
      <vt:lpstr>Manage Returns &amp; Payments</vt:lpstr>
      <vt:lpstr>TAP Security</vt:lpstr>
      <vt:lpstr>On-Line Security</vt:lpstr>
      <vt:lpstr>Summary</vt:lpstr>
      <vt:lpstr>It’s a FREE resource for anyone who assists people in filing taxes and meeting their tax responsibility and for those interested in the state's tax system. </vt:lpstr>
      <vt:lpstr>Any Questions?</vt:lpstr>
      <vt:lpstr>Additional Resources</vt:lpstr>
    </vt:vector>
  </TitlesOfParts>
  <Company>Montana Department of Revenue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Montana Department of Revenue's TransAction Portal</dc:title>
  <dc:creator>Gregory.Cummins@mt.gov</dc:creator>
  <cp:keywords>TAP</cp:keywords>
  <cp:lastModifiedBy>Cummins, Gregory</cp:lastModifiedBy>
  <cp:revision>40</cp:revision>
  <dcterms:created xsi:type="dcterms:W3CDTF">2023-04-18T18:41:26Z</dcterms:created>
  <dcterms:modified xsi:type="dcterms:W3CDTF">2026-06-16T15:42:20Z</dcterms:modified>
  <dc:identifier>DAFDJSF17g4</dc:identifier>
</cp:coreProperties>
</file>