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16"/>
  </p:notesMasterIdLst>
  <p:handoutMasterIdLst>
    <p:handoutMasterId r:id="rId17"/>
  </p:handoutMasterIdLst>
  <p:sldIdLst>
    <p:sldId id="350" r:id="rId5"/>
    <p:sldId id="365" r:id="rId6"/>
    <p:sldId id="368" r:id="rId7"/>
    <p:sldId id="366" r:id="rId8"/>
    <p:sldId id="374" r:id="rId9"/>
    <p:sldId id="367" r:id="rId10"/>
    <p:sldId id="377" r:id="rId11"/>
    <p:sldId id="378" r:id="rId12"/>
    <p:sldId id="363" r:id="rId13"/>
    <p:sldId id="376" r:id="rId14"/>
    <p:sldId id="34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5226" autoAdjust="0"/>
  </p:normalViewPr>
  <p:slideViewPr>
    <p:cSldViewPr snapToGrid="0">
      <p:cViewPr varScale="1">
        <p:scale>
          <a:sx n="89" d="100"/>
          <a:sy n="89" d="100"/>
        </p:scale>
        <p:origin x="1326" y="570"/>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6D13E5-4CEC-3A4A-8E5D-AFCEE7512EEC}" type="slidenum">
              <a:t>‹#›</a:t>
            </a:fld>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7/30/2025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7</a:t>
            </a:fld>
            <a:endParaRPr lang="en-US" dirty="0"/>
          </a:p>
        </p:txBody>
      </p:sp>
    </p:spTree>
    <p:extLst>
      <p:ext uri="{BB962C8B-B14F-4D97-AF65-F5344CB8AC3E}">
        <p14:creationId xmlns:p14="http://schemas.microsoft.com/office/powerpoint/2010/main" val="1003239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EA004-6887-D173-818F-ACBAA7954E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721BC6-9F4C-6BE3-8893-F92F0D1887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EA88B-0F53-CA77-FF09-6DDA3139543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E1AC107-5C90-9C65-2A88-2A76C68E0BDF}"/>
              </a:ext>
            </a:extLst>
          </p:cNvPr>
          <p:cNvSpPr>
            <a:spLocks noGrp="1"/>
          </p:cNvSpPr>
          <p:nvPr>
            <p:ph type="sldNum" sz="quarter" idx="5"/>
          </p:nvPr>
        </p:nvSpPr>
        <p:spPr/>
        <p:txBody>
          <a:bodyPr/>
          <a:lstStyle/>
          <a:p>
            <a:fld id="{A89C7E07-3C67-C64C-8DA0-0404F6303970}" type="slidenum">
              <a:rPr lang="en-US" smtClean="0"/>
              <a:t>8</a:t>
            </a:fld>
            <a:endParaRPr lang="en-US" dirty="0"/>
          </a:p>
        </p:txBody>
      </p:sp>
    </p:spTree>
    <p:extLst>
      <p:ext uri="{BB962C8B-B14F-4D97-AF65-F5344CB8AC3E}">
        <p14:creationId xmlns:p14="http://schemas.microsoft.com/office/powerpoint/2010/main" val="839478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11</a:t>
            </a:fld>
            <a:endParaRPr lang="en-US" dirty="0"/>
          </a:p>
        </p:txBody>
      </p:sp>
    </p:spTree>
    <p:extLst>
      <p:ext uri="{BB962C8B-B14F-4D97-AF65-F5344CB8AC3E}">
        <p14:creationId xmlns:p14="http://schemas.microsoft.com/office/powerpoint/2010/main" val="18238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a:t>Click to edit Master title style</a:t>
            </a:r>
            <a:endParaRPr lang="en-US"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cxnSp>
        <p:nvCxnSpPr>
          <p:cNvPr id="15" name="Straight Connector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4914D182-A7DD-4F7B-B207-262854316EDA}"/>
              </a:ext>
            </a:extLst>
          </p:cNvPr>
          <p:cNvSpPr>
            <a:spLocks noGrp="1"/>
          </p:cNvSpPr>
          <p:nvPr>
            <p:ph type="dt" sz="half" idx="14"/>
          </p:nvPr>
        </p:nvSpPr>
        <p:spPr/>
        <p:txBody>
          <a:bodyPr/>
          <a:lstStyle/>
          <a:p>
            <a:fld id="{6FCA8E82-58CD-E045-8B98-B7A85B79B752}" type="datetime4">
              <a:rPr lang="en-US" smtClean="0"/>
              <a:pPr/>
              <a:t>July 30, 2025</a:t>
            </a:fld>
            <a:endParaRPr lang="en-US" dirty="0">
              <a:latin typeface="+mn-lt"/>
            </a:endParaRPr>
          </a:p>
        </p:txBody>
      </p:sp>
      <p:sp>
        <p:nvSpPr>
          <p:cNvPr id="3" name="Footer Placeholder 2">
            <a:extLst>
              <a:ext uri="{FF2B5EF4-FFF2-40B4-BE49-F238E27FC236}">
                <a16:creationId xmlns:a16="http://schemas.microsoft.com/office/drawing/2014/main" id="{10B29252-5D0B-4B9D-9FBD-8EC0929FE096}"/>
              </a:ext>
            </a:extLst>
          </p:cNvPr>
          <p:cNvSpPr>
            <a:spLocks noGrp="1"/>
          </p:cNvSpPr>
          <p:nvPr>
            <p:ph type="ftr" sz="quarter" idx="15"/>
          </p:nvPr>
        </p:nvSpPr>
        <p:spPr/>
        <p:txBody>
          <a:bodyPr/>
          <a:lstStyle/>
          <a:p>
            <a:r>
              <a:rPr lang="en-US" dirty="0"/>
              <a:t>Annual Review</a:t>
            </a:r>
            <a:endParaRPr lang="en-US" b="0" dirty="0"/>
          </a:p>
        </p:txBody>
      </p:sp>
      <p:sp>
        <p:nvSpPr>
          <p:cNvPr id="4" name="Slide Number Placeholder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F0FA07F3-F8E4-4505-85EC-22734AC68792}"/>
              </a:ext>
            </a:extLst>
          </p:cNvPr>
          <p:cNvSpPr>
            <a:spLocks noGrp="1"/>
          </p:cNvSpPr>
          <p:nvPr>
            <p:ph type="dt" sz="half" idx="14"/>
          </p:nvPr>
        </p:nvSpPr>
        <p:spPr/>
        <p:txBody>
          <a:bodyPr/>
          <a:lstStyle/>
          <a:p>
            <a:fld id="{6FCA8E82-58CD-E045-8B98-B7A85B79B752}" type="datetime4">
              <a:rPr lang="en-US" smtClean="0"/>
              <a:pPr/>
              <a:t>July 30, 2025</a:t>
            </a:fld>
            <a:endParaRPr lang="en-US" dirty="0">
              <a:latin typeface="+mn-lt"/>
            </a:endParaRPr>
          </a:p>
        </p:txBody>
      </p:sp>
      <p:sp>
        <p:nvSpPr>
          <p:cNvPr id="3" name="Footer Placeholder 2">
            <a:extLst>
              <a:ext uri="{FF2B5EF4-FFF2-40B4-BE49-F238E27FC236}">
                <a16:creationId xmlns:a16="http://schemas.microsoft.com/office/drawing/2014/main" id="{D5165D22-FEF5-4F30-8822-5D2378806A9B}"/>
              </a:ext>
            </a:extLst>
          </p:cNvPr>
          <p:cNvSpPr>
            <a:spLocks noGrp="1"/>
          </p:cNvSpPr>
          <p:nvPr>
            <p:ph type="ftr" sz="quarter" idx="15"/>
          </p:nvPr>
        </p:nvSpPr>
        <p:spPr/>
        <p:txBody>
          <a:bodyPr/>
          <a:lstStyle/>
          <a:p>
            <a:r>
              <a:rPr lang="en-US" dirty="0"/>
              <a:t>Annual Review</a:t>
            </a:r>
            <a:endParaRPr lang="en-US" b="0" dirty="0"/>
          </a:p>
        </p:txBody>
      </p:sp>
      <p:sp>
        <p:nvSpPr>
          <p:cNvPr id="4" name="Slide Number Placeholder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a:noAutofit/>
          </a:bodyPr>
          <a:lstStyle>
            <a:lvl1pPr marL="0" indent="0">
              <a:buNone/>
              <a:defRPr sz="1600">
                <a:latin typeface="+mn-lt"/>
              </a:defRPr>
            </a:lvl1pPr>
          </a:lstStyle>
          <a:p>
            <a:pPr lvl="0"/>
            <a:r>
              <a:rPr lang="en-US"/>
              <a:t>Click to edit Master text styles</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a:noAutofit/>
          </a:bodyPr>
          <a:lstStyle>
            <a:lvl1pPr marL="0" indent="0">
              <a:buNone/>
              <a:defRPr sz="1600">
                <a:latin typeface="+mn-lt"/>
              </a:defRPr>
            </a:lvl1pPr>
          </a:lstStyle>
          <a:p>
            <a:pPr lvl="0"/>
            <a:r>
              <a:rPr lang="en-US"/>
              <a:t>Click to edit Master text styles</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a:noAutofit/>
          </a:bodyPr>
          <a:lstStyle>
            <a:lvl1pPr marL="0" indent="0">
              <a:buNone/>
              <a:defRPr sz="1600">
                <a:latin typeface="+mn-lt"/>
              </a:defRPr>
            </a:lvl1pPr>
          </a:lstStyle>
          <a:p>
            <a:pPr lvl="0"/>
            <a:r>
              <a:rPr lang="en-US"/>
              <a:t>Click to edit Master text styles</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 name="Date Placeholder 1">
            <a:extLst>
              <a:ext uri="{FF2B5EF4-FFF2-40B4-BE49-F238E27FC236}">
                <a16:creationId xmlns:a16="http://schemas.microsoft.com/office/drawing/2014/main" id="{EC45E38A-5516-4C3E-88FC-0DCBD876054B}"/>
              </a:ext>
            </a:extLst>
          </p:cNvPr>
          <p:cNvSpPr>
            <a:spLocks noGrp="1"/>
          </p:cNvSpPr>
          <p:nvPr>
            <p:ph type="dt" sz="half" idx="21"/>
          </p:nvPr>
        </p:nvSpPr>
        <p:spPr/>
        <p:txBody>
          <a:bodyPr/>
          <a:lstStyle/>
          <a:p>
            <a:fld id="{6FCA8E82-58CD-E045-8B98-B7A85B79B752}" type="datetime4">
              <a:rPr lang="en-US" smtClean="0"/>
              <a:pPr/>
              <a:t>July 30, 2025</a:t>
            </a:fld>
            <a:endParaRPr lang="en-US" dirty="0">
              <a:latin typeface="+mn-lt"/>
            </a:endParaRPr>
          </a:p>
        </p:txBody>
      </p:sp>
      <p:sp>
        <p:nvSpPr>
          <p:cNvPr id="5" name="Footer Placeholder 4">
            <a:extLst>
              <a:ext uri="{FF2B5EF4-FFF2-40B4-BE49-F238E27FC236}">
                <a16:creationId xmlns:a16="http://schemas.microsoft.com/office/drawing/2014/main" id="{14225273-038D-4F51-A093-83D80104F21A}"/>
              </a:ext>
            </a:extLst>
          </p:cNvPr>
          <p:cNvSpPr>
            <a:spLocks noGrp="1"/>
          </p:cNvSpPr>
          <p:nvPr>
            <p:ph type="ftr" sz="quarter" idx="22"/>
          </p:nvPr>
        </p:nvSpPr>
        <p:spPr/>
        <p:txBody>
          <a:bodyPr/>
          <a:lstStyle/>
          <a:p>
            <a:r>
              <a:rPr lang="en-US" dirty="0"/>
              <a:t>Annual Review</a:t>
            </a:r>
            <a:endParaRPr lang="en-US" b="0" dirty="0"/>
          </a:p>
        </p:txBody>
      </p:sp>
      <p:sp>
        <p:nvSpPr>
          <p:cNvPr id="6" name="Slide Number Placeholder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a:lstStyle/>
          <a:p>
            <a:r>
              <a:rPr lang="en-US" dirty="0"/>
              <a:t>Click icon to add picture</a:t>
            </a:r>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endParaRPr lang="en-US" dirty="0"/>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2" name="Date Placeholder 1">
            <a:extLst>
              <a:ext uri="{FF2B5EF4-FFF2-40B4-BE49-F238E27FC236}">
                <a16:creationId xmlns:a16="http://schemas.microsoft.com/office/drawing/2014/main" id="{62655503-4608-4F79-A5D4-B2F67958F263}"/>
              </a:ext>
            </a:extLst>
          </p:cNvPr>
          <p:cNvSpPr>
            <a:spLocks noGrp="1"/>
          </p:cNvSpPr>
          <p:nvPr>
            <p:ph type="dt" sz="half" idx="25"/>
          </p:nvPr>
        </p:nvSpPr>
        <p:spPr/>
        <p:txBody>
          <a:bodyPr/>
          <a:lstStyle/>
          <a:p>
            <a:fld id="{6FCA8E82-58CD-E045-8B98-B7A85B79B752}" type="datetime4">
              <a:rPr lang="en-US" smtClean="0"/>
              <a:pPr/>
              <a:t>July 30, 2025</a:t>
            </a:fld>
            <a:endParaRPr lang="en-US" dirty="0">
              <a:latin typeface="+mn-lt"/>
            </a:endParaRPr>
          </a:p>
        </p:txBody>
      </p:sp>
      <p:sp>
        <p:nvSpPr>
          <p:cNvPr id="3" name="Footer Placeholder 2">
            <a:extLst>
              <a:ext uri="{FF2B5EF4-FFF2-40B4-BE49-F238E27FC236}">
                <a16:creationId xmlns:a16="http://schemas.microsoft.com/office/drawing/2014/main" id="{9DAFA395-FE4C-4A99-A74E-57757D8473E1}"/>
              </a:ext>
            </a:extLst>
          </p:cNvPr>
          <p:cNvSpPr>
            <a:spLocks noGrp="1"/>
          </p:cNvSpPr>
          <p:nvPr>
            <p:ph type="ftr" sz="quarter" idx="26"/>
          </p:nvPr>
        </p:nvSpPr>
        <p:spPr/>
        <p:txBody>
          <a:bodyPr/>
          <a:lstStyle/>
          <a:p>
            <a:r>
              <a:rPr lang="en-US" dirty="0"/>
              <a:t>Annual Review</a:t>
            </a:r>
            <a:endParaRPr lang="en-US" b="0" dirty="0"/>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09306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a:lstStyle/>
          <a:p>
            <a:r>
              <a:rPr lang="en-US" dirty="0"/>
              <a:t>Click icon to add picture</a:t>
            </a:r>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 name="Date Placeholder 1">
            <a:extLst>
              <a:ext uri="{FF2B5EF4-FFF2-40B4-BE49-F238E27FC236}">
                <a16:creationId xmlns:a16="http://schemas.microsoft.com/office/drawing/2014/main" id="{CA64E0B3-57C5-4DAF-8531-F39610E77C09}"/>
              </a:ext>
            </a:extLst>
          </p:cNvPr>
          <p:cNvSpPr>
            <a:spLocks noGrp="1"/>
          </p:cNvSpPr>
          <p:nvPr>
            <p:ph type="dt" sz="half" idx="14"/>
          </p:nvPr>
        </p:nvSpPr>
        <p:spPr/>
        <p:txBody>
          <a:bodyPr/>
          <a:lstStyle/>
          <a:p>
            <a:fld id="{6FCA8E82-58CD-E045-8B98-B7A85B79B752}" type="datetime4">
              <a:rPr lang="en-US" smtClean="0"/>
              <a:pPr/>
              <a:t>July 30, 2025</a:t>
            </a:fld>
            <a:endParaRPr lang="en-US" dirty="0">
              <a:latin typeface="+mn-lt"/>
            </a:endParaRPr>
          </a:p>
        </p:txBody>
      </p:sp>
      <p:sp>
        <p:nvSpPr>
          <p:cNvPr id="3" name="Footer Placeholder 2">
            <a:extLst>
              <a:ext uri="{FF2B5EF4-FFF2-40B4-BE49-F238E27FC236}">
                <a16:creationId xmlns:a16="http://schemas.microsoft.com/office/drawing/2014/main" id="{B7E0EC46-C626-4D58-AB64-0B3B850D1482}"/>
              </a:ext>
            </a:extLst>
          </p:cNvPr>
          <p:cNvSpPr>
            <a:spLocks noGrp="1"/>
          </p:cNvSpPr>
          <p:nvPr>
            <p:ph type="ftr" sz="quarter" idx="15"/>
          </p:nvPr>
        </p:nvSpPr>
        <p:spPr/>
        <p:txBody>
          <a:bodyPr/>
          <a:lstStyle/>
          <a:p>
            <a:r>
              <a:rPr lang="en-US" dirty="0"/>
              <a:t>Annual Review</a:t>
            </a:r>
            <a:endParaRPr lang="en-US" b="0" dirty="0"/>
          </a:p>
        </p:txBody>
      </p:sp>
      <p:sp>
        <p:nvSpPr>
          <p:cNvPr id="4" name="Slide Number Placeholder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a:lstStyle/>
          <a:p>
            <a:r>
              <a:rPr lang="en-US" dirty="0"/>
              <a:t>Click icon to add picture</a:t>
            </a:r>
          </a:p>
        </p:txBody>
      </p:sp>
      <p:sp>
        <p:nvSpPr>
          <p:cNvPr id="18" name="Titl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anchor="b" anchorCtr="0">
            <a:normAutofit/>
          </a:bodyPr>
          <a:lstStyle>
            <a:lvl1pPr>
              <a:defRPr sz="4100" b="1" i="0" baseline="0">
                <a:solidFill>
                  <a:schemeClr val="tx1"/>
                </a:solidFill>
                <a:latin typeface="+mj-lt"/>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a:lstStyle>
            <a:lvl1pPr>
              <a:defRPr>
                <a:solidFill>
                  <a:schemeClr val="tx1"/>
                </a:solidFill>
              </a:defRPr>
            </a:lvl1pPr>
          </a:lstStyle>
          <a:p>
            <a:r>
              <a:rPr lang="en-US" dirty="0"/>
              <a:t>Click icon to add chart</a:t>
            </a:r>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371012B1-809A-45CE-9FED-46D08DC8C42B}"/>
              </a:ext>
            </a:extLst>
          </p:cNvPr>
          <p:cNvSpPr>
            <a:spLocks noGrp="1"/>
          </p:cNvSpPr>
          <p:nvPr>
            <p:ph type="dt" sz="half" idx="11"/>
          </p:nvPr>
        </p:nvSpPr>
        <p:spPr/>
        <p:txBody>
          <a:bodyPr/>
          <a:lstStyle/>
          <a:p>
            <a:fld id="{6FCA8E82-58CD-E045-8B98-B7A85B79B752}" type="datetime4">
              <a:rPr lang="en-US" smtClean="0"/>
              <a:pPr/>
              <a:t>July 30, 2025</a:t>
            </a:fld>
            <a:endParaRPr lang="en-US" dirty="0">
              <a:latin typeface="+mn-lt"/>
            </a:endParaRPr>
          </a:p>
        </p:txBody>
      </p:sp>
      <p:sp>
        <p:nvSpPr>
          <p:cNvPr id="3" name="Footer Placeholder 2">
            <a:extLst>
              <a:ext uri="{FF2B5EF4-FFF2-40B4-BE49-F238E27FC236}">
                <a16:creationId xmlns:a16="http://schemas.microsoft.com/office/drawing/2014/main" id="{3FB6FA27-6601-4107-A3C9-808CB4430246}"/>
              </a:ext>
            </a:extLst>
          </p:cNvPr>
          <p:cNvSpPr>
            <a:spLocks noGrp="1"/>
          </p:cNvSpPr>
          <p:nvPr>
            <p:ph type="ftr" sz="quarter" idx="12"/>
          </p:nvPr>
        </p:nvSpPr>
        <p:spPr/>
        <p:txBody>
          <a:bodyPr/>
          <a:lstStyle/>
          <a:p>
            <a:r>
              <a:rPr lang="en-US" dirty="0"/>
              <a:t>Annual Review</a:t>
            </a:r>
            <a:endParaRPr lang="en-US" b="0" dirty="0"/>
          </a:p>
        </p:txBody>
      </p:sp>
      <p:sp>
        <p:nvSpPr>
          <p:cNvPr id="4" name="Slide Number Placeholder 3">
            <a:extLst>
              <a:ext uri="{FF2B5EF4-FFF2-40B4-BE49-F238E27FC236}">
                <a16:creationId xmlns:a16="http://schemas.microsoft.com/office/drawing/2014/main" id="{0919432A-F8B5-4A96-AEE6-2E159658D5DD}"/>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a:lstStyle/>
          <a:p>
            <a:r>
              <a:rPr lang="en-US" dirty="0"/>
              <a:t>Click icon to add table</a:t>
            </a:r>
          </a:p>
        </p:txBody>
      </p:sp>
      <p:sp>
        <p:nvSpPr>
          <p:cNvPr id="2" name="Date Placeholder 1">
            <a:extLst>
              <a:ext uri="{FF2B5EF4-FFF2-40B4-BE49-F238E27FC236}">
                <a16:creationId xmlns:a16="http://schemas.microsoft.com/office/drawing/2014/main" id="{9B2411D2-78FE-46C1-9EA9-C6A882903B53}"/>
              </a:ext>
            </a:extLst>
          </p:cNvPr>
          <p:cNvSpPr>
            <a:spLocks noGrp="1"/>
          </p:cNvSpPr>
          <p:nvPr>
            <p:ph type="dt" sz="half" idx="11"/>
          </p:nvPr>
        </p:nvSpPr>
        <p:spPr/>
        <p:txBody>
          <a:bodyPr/>
          <a:lstStyle/>
          <a:p>
            <a:fld id="{6FCA8E82-58CD-E045-8B98-B7A85B79B752}" type="datetime4">
              <a:rPr lang="en-US" smtClean="0"/>
              <a:pPr/>
              <a:t>July 30, 2025</a:t>
            </a:fld>
            <a:endParaRPr lang="en-US" dirty="0">
              <a:latin typeface="+mn-lt"/>
            </a:endParaRPr>
          </a:p>
        </p:txBody>
      </p:sp>
      <p:sp>
        <p:nvSpPr>
          <p:cNvPr id="3" name="Footer Placeholder 2">
            <a:extLst>
              <a:ext uri="{FF2B5EF4-FFF2-40B4-BE49-F238E27FC236}">
                <a16:creationId xmlns:a16="http://schemas.microsoft.com/office/drawing/2014/main" id="{C04DAF8F-82DB-4DBE-9041-71217A4516CB}"/>
              </a:ext>
            </a:extLst>
          </p:cNvPr>
          <p:cNvSpPr>
            <a:spLocks noGrp="1"/>
          </p:cNvSpPr>
          <p:nvPr>
            <p:ph type="ftr" sz="quarter" idx="12"/>
          </p:nvPr>
        </p:nvSpPr>
        <p:spPr/>
        <p:txBody>
          <a:bodyPr/>
          <a:lstStyle/>
          <a:p>
            <a:r>
              <a:rPr lang="en-US" dirty="0"/>
              <a:t>Annual Review</a:t>
            </a:r>
            <a:endParaRPr lang="en-US" b="0" dirty="0"/>
          </a:p>
        </p:txBody>
      </p:sp>
      <p:sp>
        <p:nvSpPr>
          <p:cNvPr id="4" name="Slide Number Placeholder 3">
            <a:extLst>
              <a:ext uri="{FF2B5EF4-FFF2-40B4-BE49-F238E27FC236}">
                <a16:creationId xmlns:a16="http://schemas.microsoft.com/office/drawing/2014/main" id="{782F761B-6706-439D-9C75-43E751AB195C}"/>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anchor="t" anchorCtr="0">
            <a:normAutofit/>
          </a:bodyPr>
          <a:lstStyle>
            <a:lvl1pPr>
              <a:lnSpc>
                <a:spcPct val="100000"/>
              </a:lnSpc>
              <a:defRPr sz="2800" b="0" i="0">
                <a:solidFill>
                  <a:schemeClr val="bg1"/>
                </a:solidFill>
                <a:latin typeface="+mn-lt"/>
              </a:defRPr>
            </a:lvl1pPr>
          </a:lstStyle>
          <a:p>
            <a:r>
              <a:rPr lang="en-US"/>
              <a:t>Click to edit Master title style</a:t>
            </a:r>
            <a:endParaRPr lang="en-US" dirty="0"/>
          </a:p>
        </p:txBody>
      </p:sp>
      <p:sp>
        <p:nvSpPr>
          <p:cNvPr id="10" name="TextBox 9">
            <a:extLst>
              <a:ext uri="{FF2B5EF4-FFF2-40B4-BE49-F238E27FC236}">
                <a16:creationId xmlns:a16="http://schemas.microsoft.com/office/drawing/2014/main" id="{E902327D-DBD4-7A4E-ABF2-A946A559A8AD}"/>
              </a:ext>
            </a:extLst>
          </p:cNvPr>
          <p:cNvSpPr txBox="1"/>
          <p:nvPr userDrawn="1"/>
        </p:nvSpPr>
        <p:spPr>
          <a:xfrm>
            <a:off x="699948" y="548291"/>
            <a:ext cx="1589372" cy="3170099"/>
          </a:xfrm>
          <a:prstGeom prst="rect">
            <a:avLst/>
          </a:prstGeom>
          <a:noFill/>
        </p:spPr>
        <p:txBody>
          <a:bodyPr wrap="square" rtlCol="0">
            <a:spAutoFit/>
          </a:bodyPr>
          <a:lstStyle/>
          <a:p>
            <a:r>
              <a:rPr lang="en-US" sz="20000" b="1" dirty="0">
                <a:solidFill>
                  <a:schemeClr val="bg1"/>
                </a:solidFill>
              </a:rPr>
              <a:t>“</a:t>
            </a:r>
          </a:p>
        </p:txBody>
      </p:sp>
      <p:grpSp>
        <p:nvGrpSpPr>
          <p:cNvPr id="18" name="Group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grpSp>
        <p:nvGrpSpPr>
          <p:cNvPr id="24" name="Group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a:lstStyle/>
          <a:p>
            <a:r>
              <a:rPr lang="en-US" dirty="0"/>
              <a:t>Click icon to add picture</a:t>
            </a:r>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a:lstStyle/>
          <a:p>
            <a:r>
              <a:rPr lang="en-US" dirty="0"/>
              <a:t>Click icon to add picture</a:t>
            </a:r>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a:lstStyle/>
          <a:p>
            <a:r>
              <a:rPr lang="en-US" dirty="0"/>
              <a:t>Click icon to add picture</a:t>
            </a:r>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a:lstStyle/>
          <a:p>
            <a:r>
              <a:rPr lang="en-US" dirty="0"/>
              <a:t>Click icon to add picture</a:t>
            </a:r>
          </a:p>
        </p:txBody>
      </p:sp>
      <p:sp>
        <p:nvSpPr>
          <p:cNvPr id="2" name="Date Placeholder 1">
            <a:extLst>
              <a:ext uri="{FF2B5EF4-FFF2-40B4-BE49-F238E27FC236}">
                <a16:creationId xmlns:a16="http://schemas.microsoft.com/office/drawing/2014/main" id="{8ED89364-B1CB-4E72-A6BB-95A34B50661C}"/>
              </a:ext>
            </a:extLst>
          </p:cNvPr>
          <p:cNvSpPr>
            <a:spLocks noGrp="1"/>
          </p:cNvSpPr>
          <p:nvPr>
            <p:ph type="dt" sz="half" idx="32"/>
          </p:nvPr>
        </p:nvSpPr>
        <p:spPr/>
        <p:txBody>
          <a:bodyPr/>
          <a:lstStyle/>
          <a:p>
            <a:fld id="{6FCA8E82-58CD-E045-8B98-B7A85B79B752}" type="datetime4">
              <a:rPr lang="en-US" smtClean="0"/>
              <a:pPr/>
              <a:t>July 30, 2025</a:t>
            </a:fld>
            <a:endParaRPr lang="en-US" dirty="0">
              <a:latin typeface="+mn-lt"/>
            </a:endParaRPr>
          </a:p>
        </p:txBody>
      </p:sp>
      <p:sp>
        <p:nvSpPr>
          <p:cNvPr id="3" name="Footer Placeholder 2">
            <a:extLst>
              <a:ext uri="{FF2B5EF4-FFF2-40B4-BE49-F238E27FC236}">
                <a16:creationId xmlns:a16="http://schemas.microsoft.com/office/drawing/2014/main" id="{8E09328F-B310-4BF3-883E-BA9A39676AF2}"/>
              </a:ext>
            </a:extLst>
          </p:cNvPr>
          <p:cNvSpPr>
            <a:spLocks noGrp="1"/>
          </p:cNvSpPr>
          <p:nvPr>
            <p:ph type="ftr" sz="quarter" idx="33"/>
          </p:nvPr>
        </p:nvSpPr>
        <p:spPr/>
        <p:txBody>
          <a:bodyPr/>
          <a:lstStyle/>
          <a:p>
            <a:r>
              <a:rPr lang="en-US" dirty="0"/>
              <a:t>Annual Review</a:t>
            </a:r>
            <a:endParaRPr lang="en-US" b="0" dirty="0"/>
          </a:p>
        </p:txBody>
      </p:sp>
      <p:sp>
        <p:nvSpPr>
          <p:cNvPr id="4" name="Slide Number Placeholder 3">
            <a:extLst>
              <a:ext uri="{FF2B5EF4-FFF2-40B4-BE49-F238E27FC236}">
                <a16:creationId xmlns:a16="http://schemas.microsoft.com/office/drawing/2014/main" id="{04192EF2-9336-43EF-A365-1F54000F7DE9}"/>
              </a:ext>
            </a:extLst>
          </p:cNvPr>
          <p:cNvSpPr>
            <a:spLocks noGrp="1"/>
          </p:cNvSpPr>
          <p:nvPr>
            <p:ph type="sldNum" sz="quarter" idx="34"/>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id="{21DC2552-C347-4C3D-8C92-4A6981227C0E}"/>
              </a:ext>
            </a:extLst>
          </p:cNvPr>
          <p:cNvSpPr>
            <a:spLocks noGrp="1"/>
          </p:cNvSpPr>
          <p:nvPr>
            <p:ph type="dt" sz="half" idx="36"/>
          </p:nvPr>
        </p:nvSpPr>
        <p:spPr/>
        <p:txBody>
          <a:bodyPr/>
          <a:lstStyle/>
          <a:p>
            <a:fld id="{6FCA8E82-58CD-E045-8B98-B7A85B79B752}" type="datetime4">
              <a:rPr lang="en-US" smtClean="0"/>
              <a:pPr/>
              <a:t>July 30, 2025</a:t>
            </a:fld>
            <a:endParaRPr lang="en-US" dirty="0">
              <a:latin typeface="+mn-lt"/>
            </a:endParaRPr>
          </a:p>
        </p:txBody>
      </p:sp>
      <p:sp>
        <p:nvSpPr>
          <p:cNvPr id="3" name="Footer Placeholder 2">
            <a:extLst>
              <a:ext uri="{FF2B5EF4-FFF2-40B4-BE49-F238E27FC236}">
                <a16:creationId xmlns:a16="http://schemas.microsoft.com/office/drawing/2014/main" id="{A5B7C35C-F3E4-4522-8711-16E4F9052C2C}"/>
              </a:ext>
            </a:extLst>
          </p:cNvPr>
          <p:cNvSpPr>
            <a:spLocks noGrp="1"/>
          </p:cNvSpPr>
          <p:nvPr>
            <p:ph type="ftr" sz="quarter" idx="37"/>
          </p:nvPr>
        </p:nvSpPr>
        <p:spPr/>
        <p:txBody>
          <a:bodyPr/>
          <a:lstStyle/>
          <a:p>
            <a:r>
              <a:rPr lang="en-US" dirty="0"/>
              <a:t>Annual Review</a:t>
            </a:r>
            <a:endParaRPr lang="en-US" b="0" dirty="0"/>
          </a:p>
        </p:txBody>
      </p:sp>
      <p:sp>
        <p:nvSpPr>
          <p:cNvPr id="4" name="Slide Number Placeholder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fld id="{6FCA8E82-58CD-E045-8B98-B7A85B79B752}" type="datetime4">
              <a:rPr lang="en-US" smtClean="0"/>
              <a:pPr/>
              <a:t>July 30, 2025</a:t>
            </a:fld>
            <a:endParaRPr lang="en-US" dirty="0">
              <a:latin typeface="+mn-lt"/>
            </a:endParaRPr>
          </a:p>
        </p:txBody>
      </p:sp>
      <p:sp>
        <p:nvSpPr>
          <p:cNvPr id="31" name="Footer Placeholder 4">
            <a:extLst>
              <a:ext uri="{FF2B5EF4-FFF2-40B4-BE49-F238E27FC236}">
                <a16:creationId xmlns:a16="http://schemas.microsoft.com/office/drawing/2014/main" id="{C9955F1C-C0B1-BA44-8905-6991FA0D1EF3}"/>
              </a:ext>
            </a:extLst>
          </p:cNvPr>
          <p:cNvSpPr>
            <a:spLocks noGrp="1"/>
          </p:cNvSpPr>
          <p:nvPr>
            <p:ph type="ftr" sz="quarter" idx="3"/>
          </p:nvPr>
        </p:nvSpPr>
        <p:spPr>
          <a:xfrm>
            <a:off x="1494790" y="6332220"/>
            <a:ext cx="1497330" cy="247651"/>
          </a:xfrm>
          <a:prstGeom prst="rect">
            <a:avLst/>
          </a:prstGeom>
        </p:spPr>
        <p:txBody>
          <a:bodyPr vert="horz" lIns="0" tIns="0" rIns="0" bIns="0" rtlCol="0" anchor="t" anchorCtr="0"/>
          <a:lstStyle>
            <a:lvl1pPr algn="l">
              <a:defRPr sz="1100" b="0" i="0">
                <a:solidFill>
                  <a:schemeClr val="bg1"/>
                </a:solidFill>
                <a:latin typeface="+mj-lt"/>
              </a:defRPr>
            </a:lvl1pPr>
          </a:lstStyle>
          <a:p>
            <a:r>
              <a:rPr lang="en-US" dirty="0"/>
              <a:t>Annual Review</a:t>
            </a:r>
            <a:endParaRPr lang="en-US" b="0" dirty="0"/>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3" r:id="rId2"/>
    <p:sldLayoutId id="2147483671" r:id="rId3"/>
    <p:sldLayoutId id="2147483672" r:id="rId4"/>
    <p:sldLayoutId id="2147483673" r:id="rId5"/>
    <p:sldLayoutId id="2147483684" r:id="rId6"/>
    <p:sldLayoutId id="2147483675" r:id="rId7"/>
    <p:sldLayoutId id="2147483676" r:id="rId8"/>
    <p:sldLayoutId id="2147483677" r:id="rId9"/>
    <p:sldLayoutId id="2147483685" r:id="rId10"/>
    <p:sldLayoutId id="2147483688" r:id="rId11"/>
    <p:sldLayoutId id="2147483692" r:id="rId12"/>
    <p:sldLayoutId id="2147483682" r:id="rId13"/>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mailto:kdor_vendorformscontact@ks.gov"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mailto:KDOR_VendorFormsContact@ks.gov"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hyperlink" Target="mailto:kdor_vendorformscontact@ks.gov"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hyperlink" Target="https://ksrevenue.gov/taxprac.html"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6367054" y="2116182"/>
            <a:ext cx="5491571" cy="1514019"/>
          </a:xfrm>
        </p:spPr>
        <p:txBody>
          <a:bodyPr/>
          <a:lstStyle/>
          <a:p>
            <a:r>
              <a:rPr lang="en-US" dirty="0"/>
              <a:t>NACTP Annual Meeting</a:t>
            </a:r>
          </a:p>
        </p:txBody>
      </p:sp>
      <p:sp>
        <p:nvSpPr>
          <p:cNvPr id="3" name="Text Placeholder 2">
            <a:extLst>
              <a:ext uri="{FF2B5EF4-FFF2-40B4-BE49-F238E27FC236}">
                <a16:creationId xmlns:a16="http://schemas.microsoft.com/office/drawing/2014/main" id="{F18E61D8-31A3-2D45-8E25-CBE846E26E1C}"/>
              </a:ext>
            </a:extLst>
          </p:cNvPr>
          <p:cNvSpPr>
            <a:spLocks noGrp="1"/>
          </p:cNvSpPr>
          <p:nvPr>
            <p:ph type="body" sz="quarter" idx="11"/>
          </p:nvPr>
        </p:nvSpPr>
        <p:spPr>
          <a:xfrm>
            <a:off x="6367055" y="4549553"/>
            <a:ext cx="5491570" cy="953337"/>
          </a:xfrm>
        </p:spPr>
        <p:txBody>
          <a:bodyPr/>
          <a:lstStyle/>
          <a:p>
            <a:r>
              <a:rPr lang="en-US" sz="2000" dirty="0">
                <a:latin typeface="+mj-lt"/>
              </a:rPr>
              <a:t>Info for Upcoming Tax Year - 2025</a:t>
            </a:r>
            <a:endParaRPr lang="en-US" sz="2000" dirty="0"/>
          </a:p>
          <a:p>
            <a:r>
              <a:rPr lang="en-US" sz="2000" dirty="0"/>
              <a:t>To be filed in 2026</a:t>
            </a:r>
          </a:p>
          <a:p>
            <a:endParaRPr lang="en-US" dirty="0"/>
          </a:p>
        </p:txBody>
      </p:sp>
      <p:pic>
        <p:nvPicPr>
          <p:cNvPr id="5" name="Picture 4">
            <a:extLst>
              <a:ext uri="{FF2B5EF4-FFF2-40B4-BE49-F238E27FC236}">
                <a16:creationId xmlns:a16="http://schemas.microsoft.com/office/drawing/2014/main" id="{B8CD7FC9-8EE9-13AF-ECBB-4DDE4AEC23D8}"/>
              </a:ext>
            </a:extLst>
          </p:cNvPr>
          <p:cNvPicPr>
            <a:picLocks noChangeAspect="1"/>
          </p:cNvPicPr>
          <p:nvPr/>
        </p:nvPicPr>
        <p:blipFill>
          <a:blip r:embed="rId2"/>
          <a:stretch>
            <a:fillRect/>
          </a:stretch>
        </p:blipFill>
        <p:spPr>
          <a:xfrm>
            <a:off x="10080931" y="4746931"/>
            <a:ext cx="2111069" cy="2111069"/>
          </a:xfrm>
          <a:prstGeom prst="rect">
            <a:avLst/>
          </a:prstGeom>
        </p:spPr>
      </p:pic>
    </p:spTree>
    <p:extLst>
      <p:ext uri="{BB962C8B-B14F-4D97-AF65-F5344CB8AC3E}">
        <p14:creationId xmlns:p14="http://schemas.microsoft.com/office/powerpoint/2010/main" val="296095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0B0DA-39FB-3200-9176-4D4361D04E1D}"/>
              </a:ext>
            </a:extLst>
          </p:cNvPr>
          <p:cNvSpPr>
            <a:spLocks noGrp="1"/>
          </p:cNvSpPr>
          <p:nvPr>
            <p:ph type="title"/>
          </p:nvPr>
        </p:nvSpPr>
        <p:spPr/>
        <p:txBody>
          <a:bodyPr>
            <a:normAutofit fontScale="90000"/>
          </a:bodyPr>
          <a:lstStyle/>
          <a:p>
            <a:r>
              <a:rPr lang="en-US" dirty="0"/>
              <a:t>Concerns from last year:</a:t>
            </a:r>
          </a:p>
        </p:txBody>
      </p:sp>
      <p:sp>
        <p:nvSpPr>
          <p:cNvPr id="3" name="Text Placeholder 2">
            <a:extLst>
              <a:ext uri="{FF2B5EF4-FFF2-40B4-BE49-F238E27FC236}">
                <a16:creationId xmlns:a16="http://schemas.microsoft.com/office/drawing/2014/main" id="{88E3C888-BA4D-1A9F-E24E-8AD60521410F}"/>
              </a:ext>
            </a:extLst>
          </p:cNvPr>
          <p:cNvSpPr>
            <a:spLocks noGrp="1"/>
          </p:cNvSpPr>
          <p:nvPr>
            <p:ph type="body" idx="1"/>
          </p:nvPr>
        </p:nvSpPr>
        <p:spPr/>
        <p:txBody>
          <a:bodyPr/>
          <a:lstStyle/>
          <a:p>
            <a:r>
              <a:rPr lang="en-US" dirty="0"/>
              <a:t>QR codes</a:t>
            </a:r>
          </a:p>
        </p:txBody>
      </p:sp>
      <p:sp>
        <p:nvSpPr>
          <p:cNvPr id="4" name="Text Placeholder 3">
            <a:extLst>
              <a:ext uri="{FF2B5EF4-FFF2-40B4-BE49-F238E27FC236}">
                <a16:creationId xmlns:a16="http://schemas.microsoft.com/office/drawing/2014/main" id="{032DD777-8682-CF70-F6FB-FD5F295754D3}"/>
              </a:ext>
            </a:extLst>
          </p:cNvPr>
          <p:cNvSpPr>
            <a:spLocks noGrp="1"/>
          </p:cNvSpPr>
          <p:nvPr>
            <p:ph type="body" idx="10"/>
          </p:nvPr>
        </p:nvSpPr>
        <p:spPr/>
        <p:txBody>
          <a:bodyPr/>
          <a:lstStyle/>
          <a:p>
            <a:r>
              <a:rPr lang="en-US" dirty="0"/>
              <a:t>SES uploads/version control</a:t>
            </a:r>
          </a:p>
        </p:txBody>
      </p:sp>
      <p:sp>
        <p:nvSpPr>
          <p:cNvPr id="5" name="Content Placeholder 4">
            <a:extLst>
              <a:ext uri="{FF2B5EF4-FFF2-40B4-BE49-F238E27FC236}">
                <a16:creationId xmlns:a16="http://schemas.microsoft.com/office/drawing/2014/main" id="{0FD4245A-74B3-9EBC-6A8F-E81C89A77AF2}"/>
              </a:ext>
            </a:extLst>
          </p:cNvPr>
          <p:cNvSpPr>
            <a:spLocks noGrp="1"/>
          </p:cNvSpPr>
          <p:nvPr>
            <p:ph sz="half" idx="2"/>
          </p:nvPr>
        </p:nvSpPr>
        <p:spPr>
          <a:xfrm>
            <a:off x="964023" y="2799146"/>
            <a:ext cx="4827178" cy="3004753"/>
          </a:xfrm>
        </p:spPr>
        <p:txBody>
          <a:bodyPr>
            <a:normAutofit/>
          </a:bodyPr>
          <a:lstStyle/>
          <a:p>
            <a:r>
              <a:rPr lang="en-US" sz="1600" dirty="0"/>
              <a:t>We will again supply static QR codes on the forms that get uploaded to the SES site. These should be a direct copy and paste from what is on the form we provide.</a:t>
            </a:r>
          </a:p>
          <a:p>
            <a:r>
              <a:rPr lang="en-US" sz="1600" dirty="0"/>
              <a:t>All QR codes will be made available as Bitmaps or JPEGs upon request. </a:t>
            </a:r>
          </a:p>
          <a:p>
            <a:r>
              <a:rPr lang="en-US" sz="1600" dirty="0"/>
              <a:t>If you have issues copying and pasting the provided QR codes onto your re-created forms, please contact us and we will work with you one-on-one as needed.</a:t>
            </a:r>
          </a:p>
          <a:p>
            <a:endParaRPr lang="en-US" dirty="0"/>
          </a:p>
        </p:txBody>
      </p:sp>
      <p:sp>
        <p:nvSpPr>
          <p:cNvPr id="6" name="Content Placeholder 5">
            <a:extLst>
              <a:ext uri="{FF2B5EF4-FFF2-40B4-BE49-F238E27FC236}">
                <a16:creationId xmlns:a16="http://schemas.microsoft.com/office/drawing/2014/main" id="{DA184356-264F-30A5-06CA-E9CA3B552BB7}"/>
              </a:ext>
            </a:extLst>
          </p:cNvPr>
          <p:cNvSpPr>
            <a:spLocks noGrp="1"/>
          </p:cNvSpPr>
          <p:nvPr>
            <p:ph sz="half" idx="13"/>
          </p:nvPr>
        </p:nvSpPr>
        <p:spPr>
          <a:xfrm>
            <a:off x="6362700" y="2605177"/>
            <a:ext cx="4756241" cy="3727043"/>
          </a:xfrm>
        </p:spPr>
        <p:txBody>
          <a:bodyPr>
            <a:normAutofit fontScale="92500" lnSpcReduction="20000"/>
          </a:bodyPr>
          <a:lstStyle/>
          <a:p>
            <a:r>
              <a:rPr lang="en-US" dirty="0"/>
              <a:t>Last year, there was confusion due to multiple uploads of forms in the same day. Moving forward, we will post only one revision per form per day. If further corrections are needed, the next version will be posted the following business day. We will also notify the NACTP group of any additional revisions waiting to be posted the next day.</a:t>
            </a:r>
          </a:p>
          <a:p>
            <a:r>
              <a:rPr lang="en-US" dirty="0"/>
              <a:t>File names include dates they are uploaded to the SES to easily identify which version should be downloaded for use. Old files will be deleted from the folder upon upload of the new file.</a:t>
            </a:r>
          </a:p>
          <a:p>
            <a:r>
              <a:rPr lang="en-US" dirty="0"/>
              <a:t>As statutes are continually reviewed, our Policy and Research team may identify late changes that are needed to previously finalized forms. We try to be as responsive as we can and upload corrections as soon as possible.</a:t>
            </a:r>
          </a:p>
          <a:p>
            <a:r>
              <a:rPr lang="en-US" dirty="0"/>
              <a:t>If you have any questions regarding updates between versions, please do not hesitate to contact us.</a:t>
            </a:r>
          </a:p>
          <a:p>
            <a:endParaRPr lang="en-US" dirty="0"/>
          </a:p>
        </p:txBody>
      </p:sp>
      <p:sp>
        <p:nvSpPr>
          <p:cNvPr id="8" name="Footer Placeholder 7">
            <a:extLst>
              <a:ext uri="{FF2B5EF4-FFF2-40B4-BE49-F238E27FC236}">
                <a16:creationId xmlns:a16="http://schemas.microsoft.com/office/drawing/2014/main" id="{6A2EA7C4-20FD-A7E7-CAA9-26BD70AE3AF5}"/>
              </a:ext>
            </a:extLst>
          </p:cNvPr>
          <p:cNvSpPr>
            <a:spLocks noGrp="1"/>
          </p:cNvSpPr>
          <p:nvPr>
            <p:ph type="ftr" sz="quarter" idx="15"/>
          </p:nvPr>
        </p:nvSpPr>
        <p:spPr/>
        <p:txBody>
          <a:bodyPr/>
          <a:lstStyle/>
          <a:p>
            <a:r>
              <a:rPr lang="en-US" b="0" dirty="0"/>
              <a:t>NACTP Annual Meeting</a:t>
            </a:r>
          </a:p>
        </p:txBody>
      </p:sp>
      <p:sp>
        <p:nvSpPr>
          <p:cNvPr id="9" name="Slide Number Placeholder 8">
            <a:extLst>
              <a:ext uri="{FF2B5EF4-FFF2-40B4-BE49-F238E27FC236}">
                <a16:creationId xmlns:a16="http://schemas.microsoft.com/office/drawing/2014/main" id="{C7916723-2158-3BBB-8DE8-D3DBF2B1AF09}"/>
              </a:ext>
            </a:extLst>
          </p:cNvPr>
          <p:cNvSpPr>
            <a:spLocks noGrp="1"/>
          </p:cNvSpPr>
          <p:nvPr>
            <p:ph type="sldNum" sz="quarter" idx="16"/>
          </p:nvPr>
        </p:nvSpPr>
        <p:spPr/>
        <p:txBody>
          <a:bodyPr/>
          <a:lstStyle/>
          <a:p>
            <a:fld id="{294A09A9-5501-47C1-A89A-A340965A2BE2}" type="slidenum">
              <a:rPr lang="en-US" smtClean="0"/>
              <a:pPr/>
              <a:t>10</a:t>
            </a:fld>
            <a:endParaRPr lang="en-US" dirty="0">
              <a:latin typeface="+mn-lt"/>
            </a:endParaRPr>
          </a:p>
        </p:txBody>
      </p:sp>
    </p:spTree>
    <p:extLst>
      <p:ext uri="{BB962C8B-B14F-4D97-AF65-F5344CB8AC3E}">
        <p14:creationId xmlns:p14="http://schemas.microsoft.com/office/powerpoint/2010/main" val="2748929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p:txBody>
          <a:bodyPr/>
          <a:lstStyle/>
          <a:p>
            <a:r>
              <a:rPr lang="en-US" dirty="0"/>
              <a:t>Thank you</a:t>
            </a:r>
          </a:p>
        </p:txBody>
      </p:sp>
      <p:sp>
        <p:nvSpPr>
          <p:cNvPr id="11" name="Subtitle 10">
            <a:extLst>
              <a:ext uri="{FF2B5EF4-FFF2-40B4-BE49-F238E27FC236}">
                <a16:creationId xmlns:a16="http://schemas.microsoft.com/office/drawing/2014/main" id="{F0F25866-5DB1-334A-8037-692579FBDE39}"/>
              </a:ext>
            </a:extLst>
          </p:cNvPr>
          <p:cNvSpPr>
            <a:spLocks noGrp="1"/>
          </p:cNvSpPr>
          <p:nvPr>
            <p:ph type="subTitle" idx="1"/>
          </p:nvPr>
        </p:nvSpPr>
        <p:spPr>
          <a:xfrm>
            <a:off x="6907623" y="3591098"/>
            <a:ext cx="4903377" cy="1988608"/>
          </a:xfrm>
        </p:spPr>
        <p:txBody>
          <a:bodyPr>
            <a:normAutofit lnSpcReduction="10000"/>
          </a:bodyPr>
          <a:lstStyle/>
          <a:p>
            <a:r>
              <a:rPr lang="en-US" dirty="0"/>
              <a:t>The Kansas Department of Revenue is grateful for our successful relationship with you over the years. Thank you so very much for your patience with us as we overcame learning curves the last couple years. We hope the processes we have put in place will alleviate the issues experienced. We look forward to continuing to work with you this year and many more to come!</a:t>
            </a:r>
          </a:p>
          <a:p>
            <a:r>
              <a:rPr lang="en-US" dirty="0"/>
              <a:t>This PowerPoint will be posted to the SES Folder after this presentation. </a:t>
            </a:r>
          </a:p>
        </p:txBody>
      </p:sp>
      <p:pic>
        <p:nvPicPr>
          <p:cNvPr id="13" name="Picture Placeholder 12" descr="Portrait of a team member">
            <a:extLst>
              <a:ext uri="{FF2B5EF4-FFF2-40B4-BE49-F238E27FC236}">
                <a16:creationId xmlns:a16="http://schemas.microsoft.com/office/drawing/2014/main" id="{EC944911-7CDD-41CC-A7F0-5B0CF85D545C}"/>
              </a:ext>
              <a:ext uri="{C183D7F6-B498-43B3-948B-1728B52AA6E4}">
                <adec:decorative xmlns:adec="http://schemas.microsoft.com/office/drawing/2017/decorative" val="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9" name="Text Placeholder 8">
            <a:extLst>
              <a:ext uri="{FF2B5EF4-FFF2-40B4-BE49-F238E27FC236}">
                <a16:creationId xmlns:a16="http://schemas.microsoft.com/office/drawing/2014/main" id="{76767661-63CB-A645-82F2-3B860E338B67}"/>
              </a:ext>
            </a:extLst>
          </p:cNvPr>
          <p:cNvSpPr>
            <a:spLocks noGrp="1"/>
          </p:cNvSpPr>
          <p:nvPr>
            <p:ph type="body" sz="quarter" idx="11"/>
          </p:nvPr>
        </p:nvSpPr>
        <p:spPr>
          <a:xfrm>
            <a:off x="6896100" y="5292894"/>
            <a:ext cx="4914900" cy="1274883"/>
          </a:xfrm>
        </p:spPr>
        <p:txBody>
          <a:bodyPr/>
          <a:lstStyle/>
          <a:p>
            <a:r>
              <a:rPr lang="en-US" sz="2000" b="1" dirty="0"/>
              <a:t>Questions?</a:t>
            </a:r>
          </a:p>
          <a:p>
            <a:r>
              <a:rPr lang="en-US" b="1" dirty="0">
                <a:hlinkClick r:id="rId4"/>
              </a:rPr>
              <a:t>KDOR_VendorFormsContact@ks.gov</a:t>
            </a:r>
            <a:endParaRPr lang="en-US" b="1" dirty="0"/>
          </a:p>
          <a:p>
            <a:endParaRPr lang="en-US" dirty="0"/>
          </a:p>
        </p:txBody>
      </p:sp>
    </p:spTree>
    <p:extLst>
      <p:ext uri="{BB962C8B-B14F-4D97-AF65-F5344CB8AC3E}">
        <p14:creationId xmlns:p14="http://schemas.microsoft.com/office/powerpoint/2010/main" val="2336677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5E3B1B1-B501-1C8C-A971-01ACEB96321D}"/>
              </a:ext>
            </a:extLst>
          </p:cNvPr>
          <p:cNvSpPr>
            <a:spLocks noGrp="1"/>
          </p:cNvSpPr>
          <p:nvPr>
            <p:ph type="body" sz="quarter" idx="16"/>
          </p:nvPr>
        </p:nvSpPr>
        <p:spPr>
          <a:xfrm>
            <a:off x="3406891" y="2209566"/>
            <a:ext cx="5378217" cy="3480033"/>
          </a:xfrm>
        </p:spPr>
        <p:txBody>
          <a:bodyPr/>
          <a:lstStyle/>
          <a:p>
            <a:pPr algn="ctr"/>
            <a:r>
              <a:rPr lang="en-US" sz="1800" dirty="0"/>
              <a:t>Shannon Herin, Forms Team Analyst and Vendor Liaison</a:t>
            </a:r>
          </a:p>
          <a:p>
            <a:pPr algn="ctr"/>
            <a:r>
              <a:rPr lang="en-US" sz="1800" dirty="0"/>
              <a:t>Kansas Department of Revenue</a:t>
            </a:r>
          </a:p>
          <a:p>
            <a:pPr algn="ctr"/>
            <a:r>
              <a:rPr lang="en-US" sz="1800" dirty="0"/>
              <a:t>120 SE 10</a:t>
            </a:r>
            <a:r>
              <a:rPr lang="en-US" sz="1800" baseline="30000" dirty="0"/>
              <a:t>th</a:t>
            </a:r>
            <a:r>
              <a:rPr lang="en-US" sz="1800" dirty="0"/>
              <a:t> Ave</a:t>
            </a:r>
          </a:p>
          <a:p>
            <a:pPr algn="ctr"/>
            <a:r>
              <a:rPr lang="en-US" sz="1800" dirty="0"/>
              <a:t>Topeka KS, 66612</a:t>
            </a:r>
          </a:p>
          <a:p>
            <a:pPr algn="ctr"/>
            <a:r>
              <a:rPr lang="en-US" sz="1800" dirty="0"/>
              <a:t>Phone: 785-296-6691</a:t>
            </a:r>
          </a:p>
          <a:p>
            <a:pPr algn="ctr"/>
            <a:r>
              <a:rPr lang="en-US" sz="1800" dirty="0"/>
              <a:t>Email: </a:t>
            </a:r>
            <a:r>
              <a:rPr lang="en-US" sz="1800" b="1" dirty="0">
                <a:hlinkClick r:id="rId2"/>
              </a:rPr>
              <a:t>KDOR_VendorFormsContact@ks.gov</a:t>
            </a:r>
            <a:endParaRPr lang="en-US" sz="1800" b="1" dirty="0"/>
          </a:p>
          <a:p>
            <a:pPr marL="285750" indent="-285750">
              <a:buFont typeface="Wingdings" panose="05000000000000000000" pitchFamily="2" charset="2"/>
              <a:buChar char="v"/>
            </a:pPr>
            <a:r>
              <a:rPr lang="en-US" sz="1800" dirty="0"/>
              <a:t>Please utilize the above email distribution group so that replies can be made by several team members.</a:t>
            </a:r>
            <a:endParaRPr lang="en-US" dirty="0"/>
          </a:p>
        </p:txBody>
      </p:sp>
    </p:spTree>
    <p:extLst>
      <p:ext uri="{BB962C8B-B14F-4D97-AF65-F5344CB8AC3E}">
        <p14:creationId xmlns:p14="http://schemas.microsoft.com/office/powerpoint/2010/main" val="3430866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A2EB6A-F608-FB7F-05C0-B71C492F7EDA}"/>
              </a:ext>
            </a:extLst>
          </p:cNvPr>
          <p:cNvSpPr>
            <a:spLocks noGrp="1"/>
          </p:cNvSpPr>
          <p:nvPr>
            <p:ph type="title"/>
          </p:nvPr>
        </p:nvSpPr>
        <p:spPr/>
        <p:txBody>
          <a:bodyPr/>
          <a:lstStyle/>
          <a:p>
            <a:r>
              <a:rPr lang="en-US" dirty="0"/>
              <a:t>KDOR Contact Information</a:t>
            </a:r>
          </a:p>
        </p:txBody>
      </p:sp>
      <p:sp>
        <p:nvSpPr>
          <p:cNvPr id="6" name="Text Placeholder 5">
            <a:extLst>
              <a:ext uri="{FF2B5EF4-FFF2-40B4-BE49-F238E27FC236}">
                <a16:creationId xmlns:a16="http://schemas.microsoft.com/office/drawing/2014/main" id="{D6AB0128-101D-B381-A06D-B1FE34E9B3A9}"/>
              </a:ext>
            </a:extLst>
          </p:cNvPr>
          <p:cNvSpPr>
            <a:spLocks noGrp="1"/>
          </p:cNvSpPr>
          <p:nvPr>
            <p:ph type="body" sz="quarter" idx="11"/>
          </p:nvPr>
        </p:nvSpPr>
        <p:spPr>
          <a:xfrm>
            <a:off x="954677" y="3148406"/>
            <a:ext cx="2133600" cy="205837"/>
          </a:xfrm>
        </p:spPr>
        <p:txBody>
          <a:bodyPr/>
          <a:lstStyle/>
          <a:p>
            <a:pPr algn="ctr"/>
            <a:r>
              <a:rPr lang="en-US" dirty="0"/>
              <a:t>Tracey Funk – Business Analysis and Design Team Manager</a:t>
            </a:r>
          </a:p>
          <a:p>
            <a:pPr algn="ctr"/>
            <a:r>
              <a:rPr lang="en-US" sz="1400" dirty="0">
                <a:solidFill>
                  <a:schemeClr val="tx2"/>
                </a:solidFill>
              </a:rPr>
              <a:t>785-379-1716</a:t>
            </a:r>
          </a:p>
          <a:p>
            <a:pPr algn="ctr"/>
            <a:r>
              <a:rPr lang="en-US" sz="1400" dirty="0">
                <a:solidFill>
                  <a:schemeClr val="tx2"/>
                </a:solidFill>
              </a:rPr>
              <a:t>tracey.funk@ks.gov</a:t>
            </a:r>
          </a:p>
        </p:txBody>
      </p:sp>
      <p:sp>
        <p:nvSpPr>
          <p:cNvPr id="7" name="Text Placeholder 6">
            <a:extLst>
              <a:ext uri="{FF2B5EF4-FFF2-40B4-BE49-F238E27FC236}">
                <a16:creationId xmlns:a16="http://schemas.microsoft.com/office/drawing/2014/main" id="{5D259280-C9F4-32B0-5463-045AA6CE0877}"/>
              </a:ext>
            </a:extLst>
          </p:cNvPr>
          <p:cNvSpPr>
            <a:spLocks noGrp="1"/>
          </p:cNvSpPr>
          <p:nvPr>
            <p:ph type="body" sz="quarter" idx="13"/>
          </p:nvPr>
        </p:nvSpPr>
        <p:spPr>
          <a:xfrm>
            <a:off x="4681016" y="4831889"/>
            <a:ext cx="2829967" cy="369332"/>
          </a:xfrm>
        </p:spPr>
        <p:txBody>
          <a:bodyPr/>
          <a:lstStyle/>
          <a:p>
            <a:pPr marL="0" marR="0" lvl="0" indent="0" algn="ctr" defTabSz="914400" rtl="0" eaLnBrk="1" fontAlgn="auto" latinLnBrk="0" hangingPunct="1">
              <a:lnSpc>
                <a:spcPct val="90000"/>
              </a:lnSpc>
              <a:spcBef>
                <a:spcPts val="400"/>
              </a:spcBef>
              <a:spcAft>
                <a:spcPts val="0"/>
              </a:spcAft>
              <a:buClrTx/>
              <a:buSzTx/>
              <a:buFont typeface="Arial" panose="020B0604020202020204" pitchFamily="34" charset="0"/>
              <a:buNone/>
              <a:tabLst/>
              <a:defRPr/>
            </a:pPr>
            <a:r>
              <a:rPr lang="en-US" sz="1800" dirty="0">
                <a:solidFill>
                  <a:srgbClr val="000000"/>
                </a:solidFill>
                <a:latin typeface="Franklin Gothic Demi"/>
              </a:rPr>
              <a:t>Shannon Herin</a:t>
            </a:r>
            <a:r>
              <a:rPr kumimoji="0" lang="en-US" sz="1800" b="0" i="0" u="none" strike="noStrike" kern="1200" cap="none" spc="0" normalizeH="0" baseline="0" noProof="0" dirty="0">
                <a:ln>
                  <a:noFill/>
                </a:ln>
                <a:solidFill>
                  <a:srgbClr val="000000"/>
                </a:solidFill>
                <a:effectLst/>
                <a:uLnTx/>
                <a:uFillTx/>
                <a:latin typeface="Franklin Gothic Demi"/>
                <a:ea typeface="+mn-ea"/>
                <a:cs typeface="+mn-cs"/>
              </a:rPr>
              <a:t> –</a:t>
            </a:r>
          </a:p>
          <a:p>
            <a:pPr marL="0" marR="0" lvl="0" indent="0" algn="ctr" defTabSz="914400" rtl="0" eaLnBrk="1" fontAlgn="auto" latinLnBrk="0" hangingPunct="1">
              <a:lnSpc>
                <a:spcPct val="90000"/>
              </a:lnSpc>
              <a:spcBef>
                <a:spcPts val="4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Franklin Gothic Demi"/>
                <a:ea typeface="+mn-ea"/>
                <a:cs typeface="+mn-cs"/>
              </a:rPr>
              <a:t> Vendor Liaison</a:t>
            </a:r>
          </a:p>
          <a:p>
            <a:pPr marL="0" marR="0" lvl="0" indent="0" algn="ctr" defTabSz="914400" rtl="0" eaLnBrk="1" fontAlgn="auto" latinLnBrk="0" hangingPunct="1">
              <a:lnSpc>
                <a:spcPct val="90000"/>
              </a:lnSpc>
              <a:spcBef>
                <a:spcPts val="4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7CA655"/>
                </a:solidFill>
                <a:effectLst/>
                <a:uLnTx/>
                <a:uFillTx/>
                <a:latin typeface="Franklin Gothic Demi"/>
                <a:ea typeface="+mn-ea"/>
                <a:cs typeface="+mn-cs"/>
              </a:rPr>
              <a:t>785-296-6691</a:t>
            </a:r>
          </a:p>
          <a:p>
            <a:pPr marL="0" marR="0" lvl="0" indent="0" algn="ctr" defTabSz="914400" rtl="0" eaLnBrk="1" fontAlgn="auto" latinLnBrk="0" hangingPunct="1">
              <a:lnSpc>
                <a:spcPct val="90000"/>
              </a:lnSpc>
              <a:spcBef>
                <a:spcPts val="4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7CA655"/>
                </a:solidFill>
                <a:effectLst/>
                <a:uLnTx/>
                <a:uFillTx/>
                <a:latin typeface="Franklin Gothic Demi"/>
                <a:ea typeface="+mn-ea"/>
                <a:cs typeface="+mn-cs"/>
                <a:hlinkClick r:id="rId2"/>
              </a:rPr>
              <a:t>KDOR_VendorFormsContact@ks.gov</a:t>
            </a:r>
            <a:endParaRPr lang="en-US" sz="1800" dirty="0">
              <a:latin typeface="+mj-lt"/>
            </a:endParaRPr>
          </a:p>
        </p:txBody>
      </p:sp>
      <p:sp>
        <p:nvSpPr>
          <p:cNvPr id="8" name="Text Placeholder 7">
            <a:extLst>
              <a:ext uri="{FF2B5EF4-FFF2-40B4-BE49-F238E27FC236}">
                <a16:creationId xmlns:a16="http://schemas.microsoft.com/office/drawing/2014/main" id="{82EC612E-72F6-E91A-59F9-2A152D46F8A5}"/>
              </a:ext>
            </a:extLst>
          </p:cNvPr>
          <p:cNvSpPr>
            <a:spLocks noGrp="1"/>
          </p:cNvSpPr>
          <p:nvPr>
            <p:ph type="body" sz="quarter" idx="15"/>
          </p:nvPr>
        </p:nvSpPr>
        <p:spPr>
          <a:xfrm>
            <a:off x="3662498" y="3148407"/>
            <a:ext cx="2128157" cy="205837"/>
          </a:xfrm>
        </p:spPr>
        <p:txBody>
          <a:bodyPr/>
          <a:lstStyle/>
          <a:p>
            <a:pPr algn="ctr"/>
            <a:r>
              <a:rPr lang="en-US" dirty="0"/>
              <a:t>Jordan Dwyer – Forms Team Lead</a:t>
            </a:r>
          </a:p>
          <a:p>
            <a:pPr algn="ctr"/>
            <a:r>
              <a:rPr lang="en-US" sz="1400" dirty="0">
                <a:solidFill>
                  <a:schemeClr val="tx2"/>
                </a:solidFill>
              </a:rPr>
              <a:t>785-296-4831</a:t>
            </a:r>
          </a:p>
          <a:p>
            <a:pPr algn="ctr"/>
            <a:r>
              <a:rPr lang="en-US" sz="1400" dirty="0">
                <a:solidFill>
                  <a:schemeClr val="tx2"/>
                </a:solidFill>
              </a:rPr>
              <a:t>jordan.dwyer@ks.gov</a:t>
            </a:r>
          </a:p>
        </p:txBody>
      </p:sp>
      <p:sp>
        <p:nvSpPr>
          <p:cNvPr id="10" name="Text Placeholder 9">
            <a:extLst>
              <a:ext uri="{FF2B5EF4-FFF2-40B4-BE49-F238E27FC236}">
                <a16:creationId xmlns:a16="http://schemas.microsoft.com/office/drawing/2014/main" id="{012A285D-BABB-6674-9225-85B783CBBC76}"/>
              </a:ext>
            </a:extLst>
          </p:cNvPr>
          <p:cNvSpPr>
            <a:spLocks noGrp="1"/>
          </p:cNvSpPr>
          <p:nvPr>
            <p:ph type="body" sz="quarter" idx="31"/>
          </p:nvPr>
        </p:nvSpPr>
        <p:spPr>
          <a:xfrm>
            <a:off x="6367054" y="3148407"/>
            <a:ext cx="2129245" cy="205837"/>
          </a:xfrm>
        </p:spPr>
        <p:txBody>
          <a:bodyPr/>
          <a:lstStyle/>
          <a:p>
            <a:pPr algn="ctr"/>
            <a:r>
              <a:rPr lang="en-US" dirty="0"/>
              <a:t>Steve Christensen – Design Team Lead</a:t>
            </a:r>
          </a:p>
          <a:p>
            <a:pPr algn="ctr"/>
            <a:r>
              <a:rPr lang="en-US" sz="1400" dirty="0">
                <a:solidFill>
                  <a:schemeClr val="tx2"/>
                </a:solidFill>
              </a:rPr>
              <a:t>785-291-3581</a:t>
            </a:r>
          </a:p>
          <a:p>
            <a:pPr algn="ctr"/>
            <a:r>
              <a:rPr lang="en-US" sz="1400" dirty="0">
                <a:solidFill>
                  <a:schemeClr val="tx2"/>
                </a:solidFill>
              </a:rPr>
              <a:t>steven.christensen@ks.gov</a:t>
            </a:r>
          </a:p>
          <a:p>
            <a:pPr algn="ctr"/>
            <a:endParaRPr lang="en-US" dirty="0"/>
          </a:p>
        </p:txBody>
      </p:sp>
      <p:sp>
        <p:nvSpPr>
          <p:cNvPr id="12" name="Text Placeholder 11">
            <a:extLst>
              <a:ext uri="{FF2B5EF4-FFF2-40B4-BE49-F238E27FC236}">
                <a16:creationId xmlns:a16="http://schemas.microsoft.com/office/drawing/2014/main" id="{145C20F7-F065-8D57-E9E8-7D0AAB9BD2FA}"/>
              </a:ext>
            </a:extLst>
          </p:cNvPr>
          <p:cNvSpPr>
            <a:spLocks noGrp="1"/>
          </p:cNvSpPr>
          <p:nvPr>
            <p:ph type="body" sz="quarter" idx="21"/>
          </p:nvPr>
        </p:nvSpPr>
        <p:spPr>
          <a:xfrm>
            <a:off x="9072698" y="3148406"/>
            <a:ext cx="2129245" cy="205837"/>
          </a:xfrm>
        </p:spPr>
        <p:txBody>
          <a:bodyPr/>
          <a:lstStyle/>
          <a:p>
            <a:pPr algn="ctr"/>
            <a:r>
              <a:rPr lang="en-US" dirty="0"/>
              <a:t>Hope Manderino–   E-File Manager</a:t>
            </a:r>
          </a:p>
          <a:p>
            <a:pPr algn="ctr"/>
            <a:r>
              <a:rPr lang="en-US" sz="1400" dirty="0">
                <a:solidFill>
                  <a:schemeClr val="tx2"/>
                </a:solidFill>
              </a:rPr>
              <a:t>785-291-3539</a:t>
            </a:r>
          </a:p>
          <a:p>
            <a:pPr algn="ctr"/>
            <a:r>
              <a:rPr lang="en-US" sz="1400" dirty="0">
                <a:solidFill>
                  <a:schemeClr val="tx2"/>
                </a:solidFill>
              </a:rPr>
              <a:t>hope.manderino@ks.gov</a:t>
            </a:r>
          </a:p>
          <a:p>
            <a:pPr algn="ctr"/>
            <a:endParaRPr lang="en-US" dirty="0"/>
          </a:p>
          <a:p>
            <a:pPr algn="ctr"/>
            <a:endParaRPr lang="en-US" dirty="0"/>
          </a:p>
        </p:txBody>
      </p:sp>
      <p:sp>
        <p:nvSpPr>
          <p:cNvPr id="16" name="Footer Placeholder 15">
            <a:extLst>
              <a:ext uri="{FF2B5EF4-FFF2-40B4-BE49-F238E27FC236}">
                <a16:creationId xmlns:a16="http://schemas.microsoft.com/office/drawing/2014/main" id="{ABEF3278-F1B8-A2D9-4577-A82F9282A7FC}"/>
              </a:ext>
            </a:extLst>
          </p:cNvPr>
          <p:cNvSpPr>
            <a:spLocks noGrp="1"/>
          </p:cNvSpPr>
          <p:nvPr>
            <p:ph type="ftr" sz="quarter" idx="3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Franklin Gothic Demi"/>
                <a:ea typeface="+mn-ea"/>
                <a:cs typeface="+mn-cs"/>
              </a:rPr>
              <a:t>NACTP Annual Meeting</a:t>
            </a:r>
          </a:p>
        </p:txBody>
      </p:sp>
      <p:sp>
        <p:nvSpPr>
          <p:cNvPr id="17" name="Slide Number Placeholder 16">
            <a:extLst>
              <a:ext uri="{FF2B5EF4-FFF2-40B4-BE49-F238E27FC236}">
                <a16:creationId xmlns:a16="http://schemas.microsoft.com/office/drawing/2014/main" id="{B3E52081-25EB-6264-5FEC-82ED95D5DABB}"/>
              </a:ext>
            </a:extLst>
          </p:cNvPr>
          <p:cNvSpPr>
            <a:spLocks noGrp="1"/>
          </p:cNvSpPr>
          <p:nvPr>
            <p:ph type="sldNum" sz="quarter" idx="34"/>
          </p:nvPr>
        </p:nvSpPr>
        <p:spPr/>
        <p:txBody>
          <a:bodyPr/>
          <a:lstStyle/>
          <a:p>
            <a:fld id="{294A09A9-5501-47C1-A89A-A340965A2BE2}" type="slidenum">
              <a:rPr lang="en-US" smtClean="0"/>
              <a:pPr/>
              <a:t>3</a:t>
            </a:fld>
            <a:endParaRPr lang="en-US" dirty="0">
              <a:latin typeface="+mn-lt"/>
            </a:endParaRPr>
          </a:p>
        </p:txBody>
      </p:sp>
    </p:spTree>
    <p:extLst>
      <p:ext uri="{BB962C8B-B14F-4D97-AF65-F5344CB8AC3E}">
        <p14:creationId xmlns:p14="http://schemas.microsoft.com/office/powerpoint/2010/main" val="703913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22DF8-59D4-D94D-8ED9-F2F319899DBF}"/>
              </a:ext>
            </a:extLst>
          </p:cNvPr>
          <p:cNvSpPr>
            <a:spLocks noGrp="1"/>
          </p:cNvSpPr>
          <p:nvPr>
            <p:ph type="title"/>
          </p:nvPr>
        </p:nvSpPr>
        <p:spPr/>
        <p:txBody>
          <a:bodyPr/>
          <a:lstStyle/>
          <a:p>
            <a:r>
              <a:rPr lang="en-US" dirty="0"/>
              <a:t>What’s New</a:t>
            </a:r>
          </a:p>
        </p:txBody>
      </p:sp>
      <p:sp>
        <p:nvSpPr>
          <p:cNvPr id="45" name="Text Placeholder 44">
            <a:extLst>
              <a:ext uri="{FF2B5EF4-FFF2-40B4-BE49-F238E27FC236}">
                <a16:creationId xmlns:a16="http://schemas.microsoft.com/office/drawing/2014/main" id="{803A1E73-C790-447A-974F-B3ADB50149F7}"/>
              </a:ext>
            </a:extLst>
          </p:cNvPr>
          <p:cNvSpPr>
            <a:spLocks noGrp="1"/>
          </p:cNvSpPr>
          <p:nvPr>
            <p:ph type="body" sz="quarter" idx="12"/>
          </p:nvPr>
        </p:nvSpPr>
        <p:spPr>
          <a:xfrm>
            <a:off x="952500" y="2286000"/>
            <a:ext cx="4838700" cy="1828800"/>
          </a:xfrm>
        </p:spPr>
        <p:txBody>
          <a:bodyPr/>
          <a:lstStyle/>
          <a:p>
            <a:r>
              <a:rPr lang="en-US" dirty="0"/>
              <a:t>Due Date for 2025 is April 15, 2026</a:t>
            </a:r>
          </a:p>
          <a:p>
            <a:pPr marL="285750" indent="-285750">
              <a:buFont typeface="Arial" panose="020B0604020202020204" pitchFamily="34" charset="0"/>
              <a:buChar char="•"/>
            </a:pPr>
            <a:r>
              <a:rPr lang="en-US" dirty="0"/>
              <a:t>K-40 (Individual Income)</a:t>
            </a:r>
          </a:p>
          <a:p>
            <a:pPr marL="285750" indent="-285750">
              <a:buFont typeface="Arial" panose="020B0604020202020204" pitchFamily="34" charset="0"/>
              <a:buChar char="•"/>
            </a:pPr>
            <a:r>
              <a:rPr lang="en-US" dirty="0"/>
              <a:t>K-40H, K-40PT, K-40SVR (Homestead)</a:t>
            </a:r>
          </a:p>
          <a:p>
            <a:pPr marL="285750" indent="-285750">
              <a:buFont typeface="Arial" panose="020B0604020202020204" pitchFamily="34" charset="0"/>
              <a:buChar char="•"/>
            </a:pPr>
            <a:r>
              <a:rPr lang="en-US" dirty="0"/>
              <a:t>K-41 (Fiduciary Income)</a:t>
            </a:r>
          </a:p>
          <a:p>
            <a:pPr marL="285750" indent="-285750">
              <a:buFont typeface="Arial" panose="020B0604020202020204" pitchFamily="34" charset="0"/>
              <a:buChar char="•"/>
            </a:pPr>
            <a:r>
              <a:rPr lang="en-US" dirty="0"/>
              <a:t>K-130 (Privilege)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7" name="Text Placeholder 46">
            <a:extLst>
              <a:ext uri="{FF2B5EF4-FFF2-40B4-BE49-F238E27FC236}">
                <a16:creationId xmlns:a16="http://schemas.microsoft.com/office/drawing/2014/main" id="{DDA232CE-EB44-41DD-920C-AEDD5C33D2A5}"/>
              </a:ext>
            </a:extLst>
          </p:cNvPr>
          <p:cNvSpPr>
            <a:spLocks noGrp="1"/>
          </p:cNvSpPr>
          <p:nvPr>
            <p:ph type="body" sz="quarter" idx="14"/>
          </p:nvPr>
        </p:nvSpPr>
        <p:spPr>
          <a:xfrm>
            <a:off x="5905500" y="2286000"/>
            <a:ext cx="4838700" cy="846616"/>
          </a:xfrm>
        </p:spPr>
        <p:txBody>
          <a:bodyPr/>
          <a:lstStyle/>
          <a:p>
            <a:r>
              <a:rPr lang="en-US" dirty="0"/>
              <a:t>Additional information on the 2025 Legislative changes can be found at </a:t>
            </a:r>
            <a:r>
              <a:rPr lang="en-US" dirty="0">
                <a:hlinkClick r:id="rId2"/>
              </a:rPr>
              <a:t>ksrevenue.gov/taxprac.html</a:t>
            </a:r>
            <a:endParaRPr lang="en-US" dirty="0"/>
          </a:p>
        </p:txBody>
      </p:sp>
      <p:sp>
        <p:nvSpPr>
          <p:cNvPr id="5" name="Slide Number Placeholder 4">
            <a:extLst>
              <a:ext uri="{FF2B5EF4-FFF2-40B4-BE49-F238E27FC236}">
                <a16:creationId xmlns:a16="http://schemas.microsoft.com/office/drawing/2014/main" id="{AB744071-0CE2-7746-9315-22EC28A0F462}"/>
              </a:ext>
            </a:extLst>
          </p:cNvPr>
          <p:cNvSpPr>
            <a:spLocks noGrp="1"/>
          </p:cNvSpPr>
          <p:nvPr>
            <p:ph type="sldNum" sz="quarter" idx="23"/>
          </p:nvPr>
        </p:nvSpPr>
        <p:spPr>
          <a:xfrm>
            <a:off x="971550" y="6332220"/>
            <a:ext cx="523240" cy="24765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100" b="0"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dirty="0">
              <a:ln>
                <a:noFill/>
              </a:ln>
              <a:solidFill>
                <a:srgbClr val="000000"/>
              </a:solidFill>
              <a:effectLst/>
              <a:uLnTx/>
              <a:uFillTx/>
              <a:latin typeface="Franklin Gothic Book"/>
              <a:ea typeface="+mn-ea"/>
              <a:cs typeface="+mn-cs"/>
            </a:endParaRPr>
          </a:p>
        </p:txBody>
      </p:sp>
      <p:sp>
        <p:nvSpPr>
          <p:cNvPr id="4" name="Footer Placeholder 3">
            <a:extLst>
              <a:ext uri="{FF2B5EF4-FFF2-40B4-BE49-F238E27FC236}">
                <a16:creationId xmlns:a16="http://schemas.microsoft.com/office/drawing/2014/main" id="{529E91F3-E1A0-DB4A-8CD8-D9D1AB0FFB40}"/>
              </a:ext>
            </a:extLst>
          </p:cNvPr>
          <p:cNvSpPr>
            <a:spLocks noGrp="1"/>
          </p:cNvSpPr>
          <p:nvPr>
            <p:ph type="ftr" sz="quarter" idx="22"/>
          </p:nvPr>
        </p:nvSpPr>
        <p:spPr>
          <a:xfrm>
            <a:off x="1494790" y="6332220"/>
            <a:ext cx="1497330" cy="24765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Franklin Gothic Demi"/>
                <a:ea typeface="+mn-ea"/>
                <a:cs typeface="+mn-cs"/>
              </a:rPr>
              <a:t>NACTP Annual Meeting</a:t>
            </a:r>
          </a:p>
        </p:txBody>
      </p:sp>
      <p:sp>
        <p:nvSpPr>
          <p:cNvPr id="9" name="Text Placeholder 48">
            <a:extLst>
              <a:ext uri="{FF2B5EF4-FFF2-40B4-BE49-F238E27FC236}">
                <a16:creationId xmlns:a16="http://schemas.microsoft.com/office/drawing/2014/main" id="{29BA130B-5E47-0F0B-84B9-3801EF92E9DA}"/>
              </a:ext>
            </a:extLst>
          </p:cNvPr>
          <p:cNvSpPr txBox="1">
            <a:spLocks/>
          </p:cNvSpPr>
          <p:nvPr/>
        </p:nvSpPr>
        <p:spPr>
          <a:xfrm>
            <a:off x="5905500" y="4309110"/>
            <a:ext cx="4838700"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Interest Rate</a:t>
            </a:r>
          </a:p>
        </p:txBody>
      </p:sp>
      <p:sp>
        <p:nvSpPr>
          <p:cNvPr id="10" name="Text Placeholder 47">
            <a:extLst>
              <a:ext uri="{FF2B5EF4-FFF2-40B4-BE49-F238E27FC236}">
                <a16:creationId xmlns:a16="http://schemas.microsoft.com/office/drawing/2014/main" id="{1779D954-4CD9-8386-26FD-74EC652318CB}"/>
              </a:ext>
            </a:extLst>
          </p:cNvPr>
          <p:cNvSpPr txBox="1">
            <a:spLocks/>
          </p:cNvSpPr>
          <p:nvPr/>
        </p:nvSpPr>
        <p:spPr>
          <a:xfrm>
            <a:off x="5924550" y="4680013"/>
            <a:ext cx="4838700" cy="90834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8% interest rate (.67% monthly) for calendar year 2025 on delinquent or unpaid taxes and overpayment of taxes</a:t>
            </a:r>
          </a:p>
        </p:txBody>
      </p:sp>
      <p:sp>
        <p:nvSpPr>
          <p:cNvPr id="15" name="Text Placeholder 44">
            <a:extLst>
              <a:ext uri="{FF2B5EF4-FFF2-40B4-BE49-F238E27FC236}">
                <a16:creationId xmlns:a16="http://schemas.microsoft.com/office/drawing/2014/main" id="{73A1235D-906C-2C86-93EE-0FE69EBE0621}"/>
              </a:ext>
            </a:extLst>
          </p:cNvPr>
          <p:cNvSpPr txBox="1">
            <a:spLocks/>
          </p:cNvSpPr>
          <p:nvPr/>
        </p:nvSpPr>
        <p:spPr>
          <a:xfrm>
            <a:off x="952500" y="5134183"/>
            <a:ext cx="4838700" cy="7107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Due Date for 2025 is May 15, 2026</a:t>
            </a:r>
          </a:p>
          <a:p>
            <a:pPr marL="285750" indent="-285750">
              <a:buFont typeface="Arial" panose="020B0604020202020204" pitchFamily="34" charset="0"/>
              <a:buChar char="•"/>
            </a:pPr>
            <a:r>
              <a:rPr lang="en-US" dirty="0"/>
              <a:t>K-120 (Corporate Income)</a:t>
            </a:r>
          </a:p>
        </p:txBody>
      </p:sp>
      <p:sp>
        <p:nvSpPr>
          <p:cNvPr id="3" name="Text Placeholder 44">
            <a:extLst>
              <a:ext uri="{FF2B5EF4-FFF2-40B4-BE49-F238E27FC236}">
                <a16:creationId xmlns:a16="http://schemas.microsoft.com/office/drawing/2014/main" id="{7D96CD82-D995-493A-A2AB-7006525BE79F}"/>
              </a:ext>
            </a:extLst>
          </p:cNvPr>
          <p:cNvSpPr txBox="1">
            <a:spLocks/>
          </p:cNvSpPr>
          <p:nvPr/>
        </p:nvSpPr>
        <p:spPr>
          <a:xfrm>
            <a:off x="964023" y="4291525"/>
            <a:ext cx="4838700" cy="7107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Due Date for 2025 is April 16, 2026</a:t>
            </a:r>
          </a:p>
          <a:p>
            <a:pPr marL="285750" indent="-285750">
              <a:buFont typeface="Arial" panose="020B0604020202020204" pitchFamily="34" charset="0"/>
              <a:buChar char="•"/>
            </a:pPr>
            <a:r>
              <a:rPr lang="en-US" dirty="0"/>
              <a:t>K-120S (Small Business Income)</a:t>
            </a:r>
          </a:p>
        </p:txBody>
      </p:sp>
    </p:spTree>
    <p:extLst>
      <p:ext uri="{BB962C8B-B14F-4D97-AF65-F5344CB8AC3E}">
        <p14:creationId xmlns:p14="http://schemas.microsoft.com/office/powerpoint/2010/main" val="3537762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22DF8-59D4-D94D-8ED9-F2F319899DBF}"/>
              </a:ext>
            </a:extLst>
          </p:cNvPr>
          <p:cNvSpPr>
            <a:spLocks noGrp="1"/>
          </p:cNvSpPr>
          <p:nvPr>
            <p:ph type="title"/>
          </p:nvPr>
        </p:nvSpPr>
        <p:spPr/>
        <p:txBody>
          <a:bodyPr/>
          <a:lstStyle/>
          <a:p>
            <a:r>
              <a:rPr lang="en-US" dirty="0"/>
              <a:t>What’s New cont.</a:t>
            </a:r>
          </a:p>
        </p:txBody>
      </p:sp>
      <p:sp>
        <p:nvSpPr>
          <p:cNvPr id="45" name="Text Placeholder 44">
            <a:extLst>
              <a:ext uri="{FF2B5EF4-FFF2-40B4-BE49-F238E27FC236}">
                <a16:creationId xmlns:a16="http://schemas.microsoft.com/office/drawing/2014/main" id="{803A1E73-C790-447A-974F-B3ADB50149F7}"/>
              </a:ext>
            </a:extLst>
          </p:cNvPr>
          <p:cNvSpPr>
            <a:spLocks noGrp="1"/>
          </p:cNvSpPr>
          <p:nvPr>
            <p:ph type="body" sz="quarter" idx="12"/>
          </p:nvPr>
        </p:nvSpPr>
        <p:spPr>
          <a:xfrm>
            <a:off x="6096000" y="2309854"/>
            <a:ext cx="4838700" cy="315915"/>
          </a:xfrm>
        </p:spPr>
        <p:txBody>
          <a:bodyPr/>
          <a:lstStyle/>
          <a:p>
            <a:r>
              <a:rPr lang="en-US" dirty="0"/>
              <a:t>Our Specification Guide, Pub. 1648, will be posted to SES site the week of 08/18/2025.</a:t>
            </a:r>
          </a:p>
          <a:p>
            <a:r>
              <a:rPr lang="en-US" dirty="0"/>
              <a:t>The most current version of the LOI was posted on 08/07/2025.</a:t>
            </a:r>
          </a:p>
        </p:txBody>
      </p:sp>
      <p:sp>
        <p:nvSpPr>
          <p:cNvPr id="47" name="Text Placeholder 46">
            <a:extLst>
              <a:ext uri="{FF2B5EF4-FFF2-40B4-BE49-F238E27FC236}">
                <a16:creationId xmlns:a16="http://schemas.microsoft.com/office/drawing/2014/main" id="{DDA232CE-EB44-41DD-920C-AEDD5C33D2A5}"/>
              </a:ext>
            </a:extLst>
          </p:cNvPr>
          <p:cNvSpPr>
            <a:spLocks noGrp="1"/>
          </p:cNvSpPr>
          <p:nvPr>
            <p:ph type="body" sz="quarter" idx="14"/>
          </p:nvPr>
        </p:nvSpPr>
        <p:spPr>
          <a:xfrm>
            <a:off x="964023" y="2309854"/>
            <a:ext cx="4838700" cy="846616"/>
          </a:xfrm>
        </p:spPr>
        <p:txBody>
          <a:bodyPr/>
          <a:lstStyle/>
          <a:p>
            <a:r>
              <a:rPr lang="en-US" dirty="0"/>
              <a:t>We have modified our approval process.</a:t>
            </a:r>
          </a:p>
        </p:txBody>
      </p:sp>
      <p:sp>
        <p:nvSpPr>
          <p:cNvPr id="49" name="Text Placeholder 48">
            <a:extLst>
              <a:ext uri="{FF2B5EF4-FFF2-40B4-BE49-F238E27FC236}">
                <a16:creationId xmlns:a16="http://schemas.microsoft.com/office/drawing/2014/main" id="{ED796758-F31D-4250-A439-D6DE9523C88B}"/>
              </a:ext>
            </a:extLst>
          </p:cNvPr>
          <p:cNvSpPr>
            <a:spLocks noGrp="1"/>
          </p:cNvSpPr>
          <p:nvPr>
            <p:ph type="body" sz="quarter" idx="16"/>
          </p:nvPr>
        </p:nvSpPr>
        <p:spPr>
          <a:xfrm>
            <a:off x="6096000" y="4571091"/>
            <a:ext cx="1961072" cy="315915"/>
          </a:xfrm>
        </p:spPr>
        <p:txBody>
          <a:bodyPr/>
          <a:lstStyle/>
          <a:p>
            <a:r>
              <a:rPr lang="en-US" dirty="0"/>
              <a:t>NEW for TY2025!</a:t>
            </a:r>
          </a:p>
        </p:txBody>
      </p:sp>
      <p:sp>
        <p:nvSpPr>
          <p:cNvPr id="5" name="Slide Number Placeholder 4">
            <a:extLst>
              <a:ext uri="{FF2B5EF4-FFF2-40B4-BE49-F238E27FC236}">
                <a16:creationId xmlns:a16="http://schemas.microsoft.com/office/drawing/2014/main" id="{AB744071-0CE2-7746-9315-22EC28A0F462}"/>
              </a:ext>
            </a:extLst>
          </p:cNvPr>
          <p:cNvSpPr>
            <a:spLocks noGrp="1"/>
          </p:cNvSpPr>
          <p:nvPr>
            <p:ph type="sldNum" sz="quarter" idx="23"/>
          </p:nvPr>
        </p:nvSpPr>
        <p:spPr>
          <a:xfrm>
            <a:off x="971550" y="6332220"/>
            <a:ext cx="523240" cy="24765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100" b="0"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dirty="0">
              <a:ln>
                <a:noFill/>
              </a:ln>
              <a:solidFill>
                <a:srgbClr val="000000"/>
              </a:solidFill>
              <a:effectLst/>
              <a:uLnTx/>
              <a:uFillTx/>
              <a:latin typeface="Franklin Gothic Book"/>
              <a:ea typeface="+mn-ea"/>
              <a:cs typeface="+mn-cs"/>
            </a:endParaRPr>
          </a:p>
        </p:txBody>
      </p:sp>
      <p:sp>
        <p:nvSpPr>
          <p:cNvPr id="4" name="Footer Placeholder 3">
            <a:extLst>
              <a:ext uri="{FF2B5EF4-FFF2-40B4-BE49-F238E27FC236}">
                <a16:creationId xmlns:a16="http://schemas.microsoft.com/office/drawing/2014/main" id="{529E91F3-E1A0-DB4A-8CD8-D9D1AB0FFB40}"/>
              </a:ext>
            </a:extLst>
          </p:cNvPr>
          <p:cNvSpPr>
            <a:spLocks noGrp="1"/>
          </p:cNvSpPr>
          <p:nvPr>
            <p:ph type="ftr" sz="quarter" idx="22"/>
          </p:nvPr>
        </p:nvSpPr>
        <p:spPr>
          <a:xfrm>
            <a:off x="1494790" y="6332220"/>
            <a:ext cx="1497330" cy="24765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Franklin Gothic Demi"/>
                <a:ea typeface="+mn-ea"/>
                <a:cs typeface="+mn-cs"/>
              </a:rPr>
              <a:t>NACTP Annual Meeting</a:t>
            </a:r>
          </a:p>
        </p:txBody>
      </p:sp>
      <p:sp>
        <p:nvSpPr>
          <p:cNvPr id="9" name="Text Placeholder 48">
            <a:extLst>
              <a:ext uri="{FF2B5EF4-FFF2-40B4-BE49-F238E27FC236}">
                <a16:creationId xmlns:a16="http://schemas.microsoft.com/office/drawing/2014/main" id="{29BA130B-5E47-0F0B-84B9-3801EF92E9DA}"/>
              </a:ext>
            </a:extLst>
          </p:cNvPr>
          <p:cNvSpPr txBox="1">
            <a:spLocks/>
          </p:cNvSpPr>
          <p:nvPr/>
        </p:nvSpPr>
        <p:spPr>
          <a:xfrm>
            <a:off x="975546" y="3670901"/>
            <a:ext cx="4838700"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7CA655"/>
              </a:solidFill>
              <a:effectLst/>
              <a:uLnTx/>
              <a:uFillTx/>
              <a:latin typeface="Franklin Gothic Demi"/>
              <a:ea typeface="+mn-ea"/>
              <a:cs typeface="+mn-cs"/>
            </a:endParaRPr>
          </a:p>
        </p:txBody>
      </p:sp>
      <p:sp>
        <p:nvSpPr>
          <p:cNvPr id="10" name="Text Placeholder 47">
            <a:extLst>
              <a:ext uri="{FF2B5EF4-FFF2-40B4-BE49-F238E27FC236}">
                <a16:creationId xmlns:a16="http://schemas.microsoft.com/office/drawing/2014/main" id="{1779D954-4CD9-8386-26FD-74EC652318CB}"/>
              </a:ext>
            </a:extLst>
          </p:cNvPr>
          <p:cNvSpPr txBox="1">
            <a:spLocks/>
          </p:cNvSpPr>
          <p:nvPr/>
        </p:nvSpPr>
        <p:spPr>
          <a:xfrm>
            <a:off x="994596" y="4041804"/>
            <a:ext cx="4838700" cy="90834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000000"/>
              </a:solidFill>
              <a:effectLst/>
              <a:uLnTx/>
              <a:uFillTx/>
              <a:latin typeface="Franklin Gothic Book"/>
              <a:ea typeface="+mn-ea"/>
              <a:cs typeface="+mn-cs"/>
            </a:endParaRPr>
          </a:p>
        </p:txBody>
      </p:sp>
      <p:sp>
        <p:nvSpPr>
          <p:cNvPr id="7" name="Text Placeholder 47">
            <a:extLst>
              <a:ext uri="{FF2B5EF4-FFF2-40B4-BE49-F238E27FC236}">
                <a16:creationId xmlns:a16="http://schemas.microsoft.com/office/drawing/2014/main" id="{8BEFF9CB-C815-5A9C-276D-5A81AA88D62B}"/>
              </a:ext>
            </a:extLst>
          </p:cNvPr>
          <p:cNvSpPr txBox="1">
            <a:spLocks/>
          </p:cNvSpPr>
          <p:nvPr/>
        </p:nvSpPr>
        <p:spPr>
          <a:xfrm>
            <a:off x="994596" y="2733161"/>
            <a:ext cx="4838700" cy="27687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We are again requiring the use of a universal approval form this year. This form is available to download from our folder on the SES site and must be included with each submission.</a:t>
            </a:r>
          </a:p>
          <a:p>
            <a:r>
              <a:rPr lang="en-US" dirty="0"/>
              <a:t>Late last year, we implemented Adobe Layers for testing forms for approval. We will be continuing with this method of testing. </a:t>
            </a:r>
          </a:p>
          <a:p>
            <a:r>
              <a:rPr lang="en-US" dirty="0"/>
              <a:t>Denied forms will be returned to the vendor with the overlay and will include comments on any fields that need to be corrected.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000000"/>
              </a:solidFill>
              <a:effectLst/>
              <a:uLnTx/>
              <a:uFillTx/>
              <a:latin typeface="Franklin Gothic Book"/>
              <a:ea typeface="+mn-ea"/>
              <a:cs typeface="+mn-cs"/>
            </a:endParaRPr>
          </a:p>
        </p:txBody>
      </p:sp>
      <p:sp>
        <p:nvSpPr>
          <p:cNvPr id="11" name="Text Placeholder 47">
            <a:extLst>
              <a:ext uri="{FF2B5EF4-FFF2-40B4-BE49-F238E27FC236}">
                <a16:creationId xmlns:a16="http://schemas.microsoft.com/office/drawing/2014/main" id="{BC92D4C0-7AF5-0343-7BCB-34F7157AE3D4}"/>
              </a:ext>
            </a:extLst>
          </p:cNvPr>
          <p:cNvSpPr txBox="1">
            <a:spLocks/>
          </p:cNvSpPr>
          <p:nvPr/>
        </p:nvSpPr>
        <p:spPr>
          <a:xfrm>
            <a:off x="6227954" y="4935920"/>
            <a:ext cx="4838700" cy="10059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dirty="0"/>
              <a:t>Revision Dates have been removed from all scannable forms and any other forms that receive updates each year. </a:t>
            </a:r>
          </a:p>
        </p:txBody>
      </p:sp>
      <p:sp>
        <p:nvSpPr>
          <p:cNvPr id="12" name="Text Placeholder 47">
            <a:extLst>
              <a:ext uri="{FF2B5EF4-FFF2-40B4-BE49-F238E27FC236}">
                <a16:creationId xmlns:a16="http://schemas.microsoft.com/office/drawing/2014/main" id="{8E5F0DE6-BBF4-3FAA-0FDE-C168D1C9E7F1}"/>
              </a:ext>
            </a:extLst>
          </p:cNvPr>
          <p:cNvSpPr txBox="1">
            <a:spLocks/>
          </p:cNvSpPr>
          <p:nvPr/>
        </p:nvSpPr>
        <p:spPr>
          <a:xfrm>
            <a:off x="6234304" y="3739546"/>
            <a:ext cx="4838700" cy="7797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dirty="0"/>
              <a:t>We have added a table to the LOI for vendors to fill out to add or remove access to the FTA SES folder for multiple users.</a:t>
            </a:r>
          </a:p>
        </p:txBody>
      </p:sp>
    </p:spTree>
    <p:extLst>
      <p:ext uri="{BB962C8B-B14F-4D97-AF65-F5344CB8AC3E}">
        <p14:creationId xmlns:p14="http://schemas.microsoft.com/office/powerpoint/2010/main" val="3853451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E8BD3-3772-457E-3612-A13A74F2C9CC}"/>
              </a:ext>
            </a:extLst>
          </p:cNvPr>
          <p:cNvSpPr>
            <a:spLocks noGrp="1"/>
          </p:cNvSpPr>
          <p:nvPr>
            <p:ph type="title"/>
          </p:nvPr>
        </p:nvSpPr>
        <p:spPr/>
        <p:txBody>
          <a:bodyPr/>
          <a:lstStyle/>
          <a:p>
            <a:r>
              <a:rPr lang="en-US" dirty="0"/>
              <a:t>What’s New cont.</a:t>
            </a:r>
          </a:p>
        </p:txBody>
      </p:sp>
      <p:sp>
        <p:nvSpPr>
          <p:cNvPr id="5" name="Text Placeholder 4">
            <a:extLst>
              <a:ext uri="{FF2B5EF4-FFF2-40B4-BE49-F238E27FC236}">
                <a16:creationId xmlns:a16="http://schemas.microsoft.com/office/drawing/2014/main" id="{C322F30E-281E-0297-90E4-1CF16470AC9A}"/>
              </a:ext>
            </a:extLst>
          </p:cNvPr>
          <p:cNvSpPr>
            <a:spLocks noGrp="1"/>
          </p:cNvSpPr>
          <p:nvPr>
            <p:ph type="body" sz="quarter" idx="13"/>
          </p:nvPr>
        </p:nvSpPr>
        <p:spPr>
          <a:xfrm>
            <a:off x="952500" y="4100249"/>
            <a:ext cx="4838700" cy="636754"/>
          </a:xfrm>
        </p:spPr>
        <p:txBody>
          <a:bodyPr/>
          <a:lstStyle/>
          <a:p>
            <a:r>
              <a:rPr lang="en-US" dirty="0"/>
              <a:t>Income limit for Line 10 changed to $58,041.</a:t>
            </a:r>
          </a:p>
          <a:p>
            <a:endParaRPr lang="en-US" dirty="0"/>
          </a:p>
        </p:txBody>
      </p:sp>
      <p:sp>
        <p:nvSpPr>
          <p:cNvPr id="6" name="Text Placeholder 5">
            <a:extLst>
              <a:ext uri="{FF2B5EF4-FFF2-40B4-BE49-F238E27FC236}">
                <a16:creationId xmlns:a16="http://schemas.microsoft.com/office/drawing/2014/main" id="{E790D06E-D450-7925-8988-DB9851EBD142}"/>
              </a:ext>
            </a:extLst>
          </p:cNvPr>
          <p:cNvSpPr>
            <a:spLocks noGrp="1"/>
          </p:cNvSpPr>
          <p:nvPr>
            <p:ph type="body" sz="quarter" idx="14"/>
          </p:nvPr>
        </p:nvSpPr>
        <p:spPr/>
        <p:txBody>
          <a:bodyPr/>
          <a:lstStyle/>
          <a:p>
            <a:r>
              <a:rPr lang="en-US" dirty="0"/>
              <a:t>K-40SVR – Kansas Property Tax Relief Claim for Seniors and Disabled Veterans</a:t>
            </a:r>
          </a:p>
        </p:txBody>
      </p:sp>
      <p:sp>
        <p:nvSpPr>
          <p:cNvPr id="9" name="Text Placeholder 8">
            <a:extLst>
              <a:ext uri="{FF2B5EF4-FFF2-40B4-BE49-F238E27FC236}">
                <a16:creationId xmlns:a16="http://schemas.microsoft.com/office/drawing/2014/main" id="{7D48ABBE-FDCA-4CA8-2811-8A270F8308FF}"/>
              </a:ext>
            </a:extLst>
          </p:cNvPr>
          <p:cNvSpPr>
            <a:spLocks noGrp="1"/>
          </p:cNvSpPr>
          <p:nvPr>
            <p:ph type="body" sz="quarter" idx="17"/>
          </p:nvPr>
        </p:nvSpPr>
        <p:spPr/>
        <p:txBody>
          <a:bodyPr/>
          <a:lstStyle/>
          <a:p>
            <a:r>
              <a:rPr lang="en-US" dirty="0"/>
              <a:t>Income limit for Line 10 changed to $43,389.</a:t>
            </a:r>
          </a:p>
        </p:txBody>
      </p:sp>
      <p:sp>
        <p:nvSpPr>
          <p:cNvPr id="10" name="Text Placeholder 9">
            <a:extLst>
              <a:ext uri="{FF2B5EF4-FFF2-40B4-BE49-F238E27FC236}">
                <a16:creationId xmlns:a16="http://schemas.microsoft.com/office/drawing/2014/main" id="{4C44B521-52EF-1700-5078-26F72FED4E7B}"/>
              </a:ext>
            </a:extLst>
          </p:cNvPr>
          <p:cNvSpPr>
            <a:spLocks noGrp="1"/>
          </p:cNvSpPr>
          <p:nvPr>
            <p:ph type="body" sz="quarter" idx="18"/>
          </p:nvPr>
        </p:nvSpPr>
        <p:spPr/>
        <p:txBody>
          <a:bodyPr/>
          <a:lstStyle/>
          <a:p>
            <a:r>
              <a:rPr lang="en-US" dirty="0"/>
              <a:t>K-40H – Kansas Homestead Claim</a:t>
            </a:r>
          </a:p>
        </p:txBody>
      </p:sp>
      <p:sp>
        <p:nvSpPr>
          <p:cNvPr id="11" name="Text Placeholder 10">
            <a:extLst>
              <a:ext uri="{FF2B5EF4-FFF2-40B4-BE49-F238E27FC236}">
                <a16:creationId xmlns:a16="http://schemas.microsoft.com/office/drawing/2014/main" id="{0C4707F5-86BD-E24D-3D45-567989704BDA}"/>
              </a:ext>
            </a:extLst>
          </p:cNvPr>
          <p:cNvSpPr>
            <a:spLocks noGrp="1"/>
          </p:cNvSpPr>
          <p:nvPr>
            <p:ph type="body" sz="quarter" idx="19"/>
          </p:nvPr>
        </p:nvSpPr>
        <p:spPr/>
        <p:txBody>
          <a:bodyPr/>
          <a:lstStyle/>
          <a:p>
            <a:r>
              <a:rPr lang="en-US" dirty="0"/>
              <a:t>Income limit for Line 10 changed to $25,380.</a:t>
            </a:r>
          </a:p>
        </p:txBody>
      </p:sp>
      <p:sp>
        <p:nvSpPr>
          <p:cNvPr id="12" name="Text Placeholder 11">
            <a:extLst>
              <a:ext uri="{FF2B5EF4-FFF2-40B4-BE49-F238E27FC236}">
                <a16:creationId xmlns:a16="http://schemas.microsoft.com/office/drawing/2014/main" id="{598D146A-F0EE-CE17-8702-EA2F5D118AB5}"/>
              </a:ext>
            </a:extLst>
          </p:cNvPr>
          <p:cNvSpPr>
            <a:spLocks noGrp="1"/>
          </p:cNvSpPr>
          <p:nvPr>
            <p:ph type="body" sz="quarter" idx="20"/>
          </p:nvPr>
        </p:nvSpPr>
        <p:spPr/>
        <p:txBody>
          <a:bodyPr/>
          <a:lstStyle/>
          <a:p>
            <a:r>
              <a:rPr lang="en-US" dirty="0"/>
              <a:t>K-40PT – Kansas Property Tax Relief Claim</a:t>
            </a:r>
          </a:p>
        </p:txBody>
      </p:sp>
      <p:sp>
        <p:nvSpPr>
          <p:cNvPr id="14" name="Footer Placeholder 13">
            <a:extLst>
              <a:ext uri="{FF2B5EF4-FFF2-40B4-BE49-F238E27FC236}">
                <a16:creationId xmlns:a16="http://schemas.microsoft.com/office/drawing/2014/main" id="{166E3A7A-54DD-52B7-36FD-1998DB4338AA}"/>
              </a:ext>
            </a:extLst>
          </p:cNvPr>
          <p:cNvSpPr>
            <a:spLocks noGrp="1"/>
          </p:cNvSpPr>
          <p:nvPr>
            <p:ph type="ftr" sz="quarter" idx="2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Franklin Gothic Demi"/>
                <a:ea typeface="+mn-ea"/>
                <a:cs typeface="+mn-cs"/>
              </a:rPr>
              <a:t>NACTP Annual Meeting</a:t>
            </a:r>
          </a:p>
          <a:p>
            <a:endParaRPr lang="en-US" b="0" dirty="0"/>
          </a:p>
        </p:txBody>
      </p:sp>
      <p:sp>
        <p:nvSpPr>
          <p:cNvPr id="15" name="Slide Number Placeholder 14">
            <a:extLst>
              <a:ext uri="{FF2B5EF4-FFF2-40B4-BE49-F238E27FC236}">
                <a16:creationId xmlns:a16="http://schemas.microsoft.com/office/drawing/2014/main" id="{53DE9EE4-B14A-F12A-758E-A2161D8BF4B0}"/>
              </a:ext>
            </a:extLst>
          </p:cNvPr>
          <p:cNvSpPr>
            <a:spLocks noGrp="1"/>
          </p:cNvSpPr>
          <p:nvPr>
            <p:ph type="sldNum" sz="quarter" idx="23"/>
          </p:nvPr>
        </p:nvSpPr>
        <p:spPr/>
        <p:txBody>
          <a:bodyPr/>
          <a:lstStyle/>
          <a:p>
            <a:fld id="{294A09A9-5501-47C1-A89A-A340965A2BE2}" type="slidenum">
              <a:rPr lang="en-US" smtClean="0"/>
              <a:pPr/>
              <a:t>6</a:t>
            </a:fld>
            <a:endParaRPr lang="en-US" dirty="0">
              <a:latin typeface="+mn-lt"/>
            </a:endParaRPr>
          </a:p>
        </p:txBody>
      </p:sp>
      <p:sp>
        <p:nvSpPr>
          <p:cNvPr id="16" name="Text Placeholder 15">
            <a:extLst>
              <a:ext uri="{FF2B5EF4-FFF2-40B4-BE49-F238E27FC236}">
                <a16:creationId xmlns:a16="http://schemas.microsoft.com/office/drawing/2014/main" id="{B8D43E96-35A4-DF80-2649-9C84CAEC6590}"/>
              </a:ext>
            </a:extLst>
          </p:cNvPr>
          <p:cNvSpPr>
            <a:spLocks noGrp="1"/>
          </p:cNvSpPr>
          <p:nvPr>
            <p:ph type="body" sz="quarter" idx="12"/>
          </p:nvPr>
        </p:nvSpPr>
        <p:spPr>
          <a:xfrm>
            <a:off x="952500" y="2128042"/>
            <a:ext cx="4838700" cy="315915"/>
          </a:xfrm>
        </p:spPr>
        <p:txBody>
          <a:bodyPr/>
          <a:lstStyle/>
          <a:p>
            <a:r>
              <a:rPr lang="en-US" sz="2800" dirty="0"/>
              <a:t>Threshold Changes:</a:t>
            </a:r>
          </a:p>
        </p:txBody>
      </p:sp>
    </p:spTree>
    <p:extLst>
      <p:ext uri="{BB962C8B-B14F-4D97-AF65-F5344CB8AC3E}">
        <p14:creationId xmlns:p14="http://schemas.microsoft.com/office/powerpoint/2010/main" val="1452838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1980A-66D5-58AF-03A7-6A3C1417A4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D93A78-1F4C-1C8C-B2C2-FE94A9BC3266}"/>
              </a:ext>
            </a:extLst>
          </p:cNvPr>
          <p:cNvSpPr>
            <a:spLocks noGrp="1"/>
          </p:cNvSpPr>
          <p:nvPr>
            <p:ph type="title"/>
          </p:nvPr>
        </p:nvSpPr>
        <p:spPr/>
        <p:txBody>
          <a:bodyPr/>
          <a:lstStyle/>
          <a:p>
            <a:r>
              <a:rPr lang="en-US" dirty="0"/>
              <a:t>What’s New cont.</a:t>
            </a:r>
          </a:p>
        </p:txBody>
      </p:sp>
      <p:sp>
        <p:nvSpPr>
          <p:cNvPr id="5" name="Text Placeholder 4">
            <a:extLst>
              <a:ext uri="{FF2B5EF4-FFF2-40B4-BE49-F238E27FC236}">
                <a16:creationId xmlns:a16="http://schemas.microsoft.com/office/drawing/2014/main" id="{A8BE09B6-940C-9F2E-BADE-243848CE4EF6}"/>
              </a:ext>
            </a:extLst>
          </p:cNvPr>
          <p:cNvSpPr>
            <a:spLocks noGrp="1"/>
          </p:cNvSpPr>
          <p:nvPr>
            <p:ph type="body" sz="quarter" idx="13"/>
          </p:nvPr>
        </p:nvSpPr>
        <p:spPr>
          <a:xfrm>
            <a:off x="971550" y="3082072"/>
            <a:ext cx="4838700" cy="3169438"/>
          </a:xfrm>
        </p:spPr>
        <p:txBody>
          <a:bodyPr/>
          <a:lstStyle/>
          <a:p>
            <a:pPr marL="285750" indent="-285750">
              <a:buFont typeface="Arial" panose="020B0604020202020204" pitchFamily="34" charset="0"/>
              <a:buChar char="•"/>
            </a:pPr>
            <a:r>
              <a:rPr lang="en-US" dirty="0"/>
              <a:t>New Lines:</a:t>
            </a:r>
          </a:p>
          <a:p>
            <a:pPr marL="971550" lvl="1" indent="-285750"/>
            <a:r>
              <a:rPr lang="en-US" sz="1600" dirty="0"/>
              <a:t>Additional Exemptions:</a:t>
            </a:r>
          </a:p>
          <a:p>
            <a:pPr marL="1428750" lvl="2" indent="-285750"/>
            <a:r>
              <a:rPr lang="en-US" sz="1600" dirty="0"/>
              <a:t>Children born in this tax year allowed an amount of $2,320 per child.</a:t>
            </a:r>
          </a:p>
          <a:p>
            <a:pPr marL="1428750" lvl="2" indent="-285750"/>
            <a:r>
              <a:rPr lang="en-US" sz="1600" dirty="0"/>
              <a:t>Additional Exemption allowed for parent(s) of a child who was stillborn in this tax year of $2,320 per child.</a:t>
            </a:r>
          </a:p>
          <a:p>
            <a:pPr marL="1428750" lvl="2" indent="-285750"/>
            <a:r>
              <a:rPr lang="en-US" sz="1600" dirty="0"/>
              <a:t>Disabled Veteran Personal Exemption allowance changed to $2,320.</a:t>
            </a:r>
          </a:p>
          <a:p>
            <a:pPr marL="971550" lvl="1" indent="-285750"/>
            <a:r>
              <a:rPr lang="en-US" sz="1600" dirty="0"/>
              <a:t>Removal of Food Sales Tax Credit section on page 1 and line 18 on page 2 for Food Sales Tax Credit.</a:t>
            </a:r>
          </a:p>
          <a:p>
            <a:endParaRPr lang="en-US" dirty="0"/>
          </a:p>
        </p:txBody>
      </p:sp>
      <p:sp>
        <p:nvSpPr>
          <p:cNvPr id="6" name="Text Placeholder 5">
            <a:extLst>
              <a:ext uri="{FF2B5EF4-FFF2-40B4-BE49-F238E27FC236}">
                <a16:creationId xmlns:a16="http://schemas.microsoft.com/office/drawing/2014/main" id="{8D09C51E-FA6F-C04A-BFCC-109FD1E53B66}"/>
              </a:ext>
            </a:extLst>
          </p:cNvPr>
          <p:cNvSpPr>
            <a:spLocks noGrp="1"/>
          </p:cNvSpPr>
          <p:nvPr>
            <p:ph type="body" sz="quarter" idx="14"/>
          </p:nvPr>
        </p:nvSpPr>
        <p:spPr>
          <a:xfrm>
            <a:off x="952500" y="2668654"/>
            <a:ext cx="4838700" cy="315915"/>
          </a:xfrm>
        </p:spPr>
        <p:txBody>
          <a:bodyPr/>
          <a:lstStyle/>
          <a:p>
            <a:r>
              <a:rPr lang="en-US" dirty="0"/>
              <a:t>K-40 – Individual Income Tax</a:t>
            </a:r>
          </a:p>
        </p:txBody>
      </p:sp>
      <p:sp>
        <p:nvSpPr>
          <p:cNvPr id="9" name="Text Placeholder 8">
            <a:extLst>
              <a:ext uri="{FF2B5EF4-FFF2-40B4-BE49-F238E27FC236}">
                <a16:creationId xmlns:a16="http://schemas.microsoft.com/office/drawing/2014/main" id="{A022AAD6-D08B-61E5-0A1B-0395255D6E67}"/>
              </a:ext>
            </a:extLst>
          </p:cNvPr>
          <p:cNvSpPr>
            <a:spLocks noGrp="1"/>
          </p:cNvSpPr>
          <p:nvPr>
            <p:ph type="body" sz="quarter" idx="17"/>
          </p:nvPr>
        </p:nvSpPr>
        <p:spPr>
          <a:xfrm>
            <a:off x="6381750" y="2266447"/>
            <a:ext cx="4838700" cy="2002580"/>
          </a:xfrm>
        </p:spPr>
        <p:txBody>
          <a:bodyPr/>
          <a:lstStyle/>
          <a:p>
            <a:pPr marL="285750" indent="-285750">
              <a:buFont typeface="Arial" panose="020B0604020202020204" pitchFamily="34" charset="0"/>
              <a:buChar char="•"/>
            </a:pPr>
            <a:r>
              <a:rPr lang="en-US" dirty="0"/>
              <a:t>New lines:</a:t>
            </a:r>
          </a:p>
          <a:p>
            <a:pPr marL="971550" lvl="1" indent="-285750"/>
            <a:r>
              <a:rPr lang="en-US" sz="1600" dirty="0"/>
              <a:t>Page 1</a:t>
            </a:r>
          </a:p>
          <a:p>
            <a:pPr marL="1428750" lvl="2" indent="-285750"/>
            <a:r>
              <a:rPr lang="en-US" sz="1600" dirty="0"/>
              <a:t>Line A7. Unqualified withdrawals from an Adoption savings account.</a:t>
            </a:r>
          </a:p>
          <a:p>
            <a:pPr marL="1428750" lvl="2" indent="-285750"/>
            <a:r>
              <a:rPr lang="en-US" sz="1600" dirty="0"/>
              <a:t>Line A24. Qualified Contributions to an Adoption savings account. </a:t>
            </a:r>
          </a:p>
        </p:txBody>
      </p:sp>
      <p:sp>
        <p:nvSpPr>
          <p:cNvPr id="10" name="Text Placeholder 9">
            <a:extLst>
              <a:ext uri="{FF2B5EF4-FFF2-40B4-BE49-F238E27FC236}">
                <a16:creationId xmlns:a16="http://schemas.microsoft.com/office/drawing/2014/main" id="{A019E285-E8C9-4536-F581-B8A9A5C81AE7}"/>
              </a:ext>
            </a:extLst>
          </p:cNvPr>
          <p:cNvSpPr>
            <a:spLocks noGrp="1"/>
          </p:cNvSpPr>
          <p:nvPr>
            <p:ph type="body" sz="quarter" idx="18"/>
          </p:nvPr>
        </p:nvSpPr>
        <p:spPr>
          <a:xfrm>
            <a:off x="6381750" y="1913261"/>
            <a:ext cx="4838700" cy="315915"/>
          </a:xfrm>
        </p:spPr>
        <p:txBody>
          <a:bodyPr/>
          <a:lstStyle/>
          <a:p>
            <a:r>
              <a:rPr lang="en-US" dirty="0"/>
              <a:t>Schedule S</a:t>
            </a:r>
          </a:p>
        </p:txBody>
      </p:sp>
      <p:sp>
        <p:nvSpPr>
          <p:cNvPr id="11" name="Text Placeholder 10">
            <a:extLst>
              <a:ext uri="{FF2B5EF4-FFF2-40B4-BE49-F238E27FC236}">
                <a16:creationId xmlns:a16="http://schemas.microsoft.com/office/drawing/2014/main" id="{4531F523-D5CE-636A-FEEA-4D9FB6D0C785}"/>
              </a:ext>
            </a:extLst>
          </p:cNvPr>
          <p:cNvSpPr>
            <a:spLocks noGrp="1"/>
          </p:cNvSpPr>
          <p:nvPr>
            <p:ph type="body" sz="quarter" idx="19"/>
          </p:nvPr>
        </p:nvSpPr>
        <p:spPr>
          <a:xfrm>
            <a:off x="6381750" y="4730124"/>
            <a:ext cx="4838700" cy="1315593"/>
          </a:xfrm>
        </p:spPr>
        <p:txBody>
          <a:bodyPr/>
          <a:lstStyle/>
          <a:p>
            <a:pPr marL="285750" indent="-285750">
              <a:buFont typeface="Arial" panose="020B0604020202020204" pitchFamily="34" charset="0"/>
              <a:buChar char="•"/>
            </a:pPr>
            <a:r>
              <a:rPr lang="en-US" dirty="0"/>
              <a:t>Household Income section changes:</a:t>
            </a:r>
          </a:p>
          <a:p>
            <a:pPr marL="971550" lvl="1" indent="-285750"/>
            <a:r>
              <a:rPr lang="en-US" sz="1600" dirty="0"/>
              <a:t>Removal of lines 5 – 8.</a:t>
            </a:r>
          </a:p>
          <a:p>
            <a:pPr marL="971550" lvl="1" indent="-285750"/>
            <a:r>
              <a:rPr lang="en-US" sz="1600" dirty="0"/>
              <a:t>Line 4 verbiage changes: </a:t>
            </a:r>
          </a:p>
          <a:p>
            <a:pPr marL="1428750" lvl="2" indent="-285750"/>
            <a:r>
              <a:rPr lang="en-US" sz="1600" dirty="0"/>
              <a:t>2025 KAGI of the claimant</a:t>
            </a:r>
          </a:p>
          <a:p>
            <a:pPr marL="971550" lvl="1" indent="-285750"/>
            <a:endParaRPr lang="en-US" sz="1600" dirty="0"/>
          </a:p>
        </p:txBody>
      </p:sp>
      <p:sp>
        <p:nvSpPr>
          <p:cNvPr id="12" name="Text Placeholder 11">
            <a:extLst>
              <a:ext uri="{FF2B5EF4-FFF2-40B4-BE49-F238E27FC236}">
                <a16:creationId xmlns:a16="http://schemas.microsoft.com/office/drawing/2014/main" id="{5396831C-0018-79A2-D8DC-765D100388C2}"/>
              </a:ext>
            </a:extLst>
          </p:cNvPr>
          <p:cNvSpPr>
            <a:spLocks noGrp="1"/>
          </p:cNvSpPr>
          <p:nvPr>
            <p:ph type="body" sz="quarter" idx="20"/>
          </p:nvPr>
        </p:nvSpPr>
        <p:spPr>
          <a:xfrm>
            <a:off x="6381750" y="4343569"/>
            <a:ext cx="4838700" cy="315915"/>
          </a:xfrm>
        </p:spPr>
        <p:txBody>
          <a:bodyPr/>
          <a:lstStyle/>
          <a:p>
            <a:r>
              <a:rPr lang="en-US" dirty="0"/>
              <a:t>K-40SVR – Seniors and Disabled Veterans</a:t>
            </a:r>
          </a:p>
        </p:txBody>
      </p:sp>
      <p:sp>
        <p:nvSpPr>
          <p:cNvPr id="14" name="Footer Placeholder 13">
            <a:extLst>
              <a:ext uri="{FF2B5EF4-FFF2-40B4-BE49-F238E27FC236}">
                <a16:creationId xmlns:a16="http://schemas.microsoft.com/office/drawing/2014/main" id="{04076AA2-2164-2A53-E884-118A022BDE98}"/>
              </a:ext>
            </a:extLst>
          </p:cNvPr>
          <p:cNvSpPr>
            <a:spLocks noGrp="1"/>
          </p:cNvSpPr>
          <p:nvPr>
            <p:ph type="ftr" sz="quarter" idx="2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Franklin Gothic Demi"/>
                <a:ea typeface="+mn-ea"/>
                <a:cs typeface="+mn-cs"/>
              </a:rPr>
              <a:t>NACTP Annual Meeting</a:t>
            </a:r>
          </a:p>
          <a:p>
            <a:endParaRPr lang="en-US" b="0" dirty="0"/>
          </a:p>
        </p:txBody>
      </p:sp>
      <p:sp>
        <p:nvSpPr>
          <p:cNvPr id="15" name="Slide Number Placeholder 14">
            <a:extLst>
              <a:ext uri="{FF2B5EF4-FFF2-40B4-BE49-F238E27FC236}">
                <a16:creationId xmlns:a16="http://schemas.microsoft.com/office/drawing/2014/main" id="{4E13D934-CE4C-B8A7-5D3D-1964B49AEEFD}"/>
              </a:ext>
            </a:extLst>
          </p:cNvPr>
          <p:cNvSpPr>
            <a:spLocks noGrp="1"/>
          </p:cNvSpPr>
          <p:nvPr>
            <p:ph type="sldNum" sz="quarter" idx="23"/>
          </p:nvPr>
        </p:nvSpPr>
        <p:spPr/>
        <p:txBody>
          <a:bodyPr/>
          <a:lstStyle/>
          <a:p>
            <a:fld id="{294A09A9-5501-47C1-A89A-A340965A2BE2}" type="slidenum">
              <a:rPr lang="en-US" smtClean="0"/>
              <a:pPr/>
              <a:t>7</a:t>
            </a:fld>
            <a:endParaRPr lang="en-US" dirty="0">
              <a:latin typeface="+mn-lt"/>
            </a:endParaRPr>
          </a:p>
        </p:txBody>
      </p:sp>
      <p:sp>
        <p:nvSpPr>
          <p:cNvPr id="16" name="Text Placeholder 15">
            <a:extLst>
              <a:ext uri="{FF2B5EF4-FFF2-40B4-BE49-F238E27FC236}">
                <a16:creationId xmlns:a16="http://schemas.microsoft.com/office/drawing/2014/main" id="{B742D43B-0A2E-B67B-A582-F21CE9E28100}"/>
              </a:ext>
            </a:extLst>
          </p:cNvPr>
          <p:cNvSpPr>
            <a:spLocks noGrp="1"/>
          </p:cNvSpPr>
          <p:nvPr>
            <p:ph type="body" sz="quarter" idx="12"/>
          </p:nvPr>
        </p:nvSpPr>
        <p:spPr>
          <a:xfrm>
            <a:off x="952500" y="2128042"/>
            <a:ext cx="4838700" cy="315915"/>
          </a:xfrm>
        </p:spPr>
        <p:txBody>
          <a:bodyPr/>
          <a:lstStyle/>
          <a:p>
            <a:r>
              <a:rPr lang="en-US" sz="2800" dirty="0"/>
              <a:t>Form Changes:</a:t>
            </a:r>
          </a:p>
        </p:txBody>
      </p:sp>
    </p:spTree>
    <p:extLst>
      <p:ext uri="{BB962C8B-B14F-4D97-AF65-F5344CB8AC3E}">
        <p14:creationId xmlns:p14="http://schemas.microsoft.com/office/powerpoint/2010/main" val="1695825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92AF9-A8A4-98FF-4FF0-948C2B2A1D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6033A4-1A70-7068-6D87-088F5CBFF69C}"/>
              </a:ext>
            </a:extLst>
          </p:cNvPr>
          <p:cNvSpPr>
            <a:spLocks noGrp="1"/>
          </p:cNvSpPr>
          <p:nvPr>
            <p:ph type="title"/>
          </p:nvPr>
        </p:nvSpPr>
        <p:spPr/>
        <p:txBody>
          <a:bodyPr/>
          <a:lstStyle/>
          <a:p>
            <a:r>
              <a:rPr lang="en-US" dirty="0"/>
              <a:t>Reminders</a:t>
            </a:r>
          </a:p>
        </p:txBody>
      </p:sp>
      <p:sp>
        <p:nvSpPr>
          <p:cNvPr id="5" name="Text Placeholder 4">
            <a:extLst>
              <a:ext uri="{FF2B5EF4-FFF2-40B4-BE49-F238E27FC236}">
                <a16:creationId xmlns:a16="http://schemas.microsoft.com/office/drawing/2014/main" id="{870169A8-E1DB-1C00-CE2D-3C8F2325D5C7}"/>
              </a:ext>
            </a:extLst>
          </p:cNvPr>
          <p:cNvSpPr>
            <a:spLocks noGrp="1"/>
          </p:cNvSpPr>
          <p:nvPr>
            <p:ph type="body" sz="quarter" idx="13"/>
          </p:nvPr>
        </p:nvSpPr>
        <p:spPr>
          <a:xfrm>
            <a:off x="971550" y="3082072"/>
            <a:ext cx="4838700" cy="1261497"/>
          </a:xfrm>
        </p:spPr>
        <p:txBody>
          <a:bodyPr/>
          <a:lstStyle/>
          <a:p>
            <a:r>
              <a:rPr lang="en-US" sz="1800" dirty="0"/>
              <a:t>This year, the expectation is to have approval requests completed within 7-10 business days of submission. Please refrain from following up until the 11</a:t>
            </a:r>
            <a:r>
              <a:rPr lang="en-US" sz="1800" baseline="30000" dirty="0"/>
              <a:t>th</a:t>
            </a:r>
            <a:r>
              <a:rPr lang="en-US" sz="1800" dirty="0"/>
              <a:t> business day if you have not received a response.</a:t>
            </a:r>
          </a:p>
          <a:p>
            <a:endParaRPr lang="en-US" dirty="0"/>
          </a:p>
        </p:txBody>
      </p:sp>
      <p:sp>
        <p:nvSpPr>
          <p:cNvPr id="14" name="Footer Placeholder 13">
            <a:extLst>
              <a:ext uri="{FF2B5EF4-FFF2-40B4-BE49-F238E27FC236}">
                <a16:creationId xmlns:a16="http://schemas.microsoft.com/office/drawing/2014/main" id="{18244111-713E-D21A-CC73-2BE89F0077E0}"/>
              </a:ext>
            </a:extLst>
          </p:cNvPr>
          <p:cNvSpPr>
            <a:spLocks noGrp="1"/>
          </p:cNvSpPr>
          <p:nvPr>
            <p:ph type="ftr" sz="quarter" idx="2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Franklin Gothic Demi"/>
                <a:ea typeface="+mn-ea"/>
                <a:cs typeface="+mn-cs"/>
              </a:rPr>
              <a:t>NACTP Annual Meeting</a:t>
            </a:r>
          </a:p>
          <a:p>
            <a:endParaRPr lang="en-US" b="0" dirty="0"/>
          </a:p>
        </p:txBody>
      </p:sp>
      <p:sp>
        <p:nvSpPr>
          <p:cNvPr id="15" name="Slide Number Placeholder 14">
            <a:extLst>
              <a:ext uri="{FF2B5EF4-FFF2-40B4-BE49-F238E27FC236}">
                <a16:creationId xmlns:a16="http://schemas.microsoft.com/office/drawing/2014/main" id="{2CCCE17E-B63F-7225-87EF-959C1674007B}"/>
              </a:ext>
            </a:extLst>
          </p:cNvPr>
          <p:cNvSpPr>
            <a:spLocks noGrp="1"/>
          </p:cNvSpPr>
          <p:nvPr>
            <p:ph type="sldNum" sz="quarter" idx="23"/>
          </p:nvPr>
        </p:nvSpPr>
        <p:spPr/>
        <p:txBody>
          <a:bodyPr/>
          <a:lstStyle/>
          <a:p>
            <a:fld id="{294A09A9-5501-47C1-A89A-A340965A2BE2}" type="slidenum">
              <a:rPr lang="en-US" smtClean="0"/>
              <a:pPr/>
              <a:t>8</a:t>
            </a:fld>
            <a:endParaRPr lang="en-US" dirty="0">
              <a:latin typeface="+mn-lt"/>
            </a:endParaRPr>
          </a:p>
        </p:txBody>
      </p:sp>
      <p:sp>
        <p:nvSpPr>
          <p:cNvPr id="17" name="Text Placeholder 16">
            <a:extLst>
              <a:ext uri="{FF2B5EF4-FFF2-40B4-BE49-F238E27FC236}">
                <a16:creationId xmlns:a16="http://schemas.microsoft.com/office/drawing/2014/main" id="{184FB52D-07FE-4212-CF30-9F1011B20FF5}"/>
              </a:ext>
            </a:extLst>
          </p:cNvPr>
          <p:cNvSpPr>
            <a:spLocks noGrp="1"/>
          </p:cNvSpPr>
          <p:nvPr>
            <p:ph type="body" sz="quarter" idx="17"/>
          </p:nvPr>
        </p:nvSpPr>
        <p:spPr>
          <a:xfrm>
            <a:off x="6381752" y="3082072"/>
            <a:ext cx="4838700" cy="574318"/>
          </a:xfrm>
        </p:spPr>
        <p:txBody>
          <a:bodyPr/>
          <a:lstStyle/>
          <a:p>
            <a:r>
              <a:rPr lang="en-US" sz="1800" dirty="0">
                <a:solidFill>
                  <a:srgbClr val="000000"/>
                </a:solidFill>
              </a:rPr>
              <a:t>In the future, when there are new credits, we will be creating them as scannable. There were no new credits for Tax Year 2025. Eventually, we will be making old credits that are frequently used scannable.</a:t>
            </a:r>
          </a:p>
          <a:p>
            <a:endParaRPr lang="en-US" sz="1800" dirty="0"/>
          </a:p>
        </p:txBody>
      </p:sp>
    </p:spTree>
    <p:extLst>
      <p:ext uri="{BB962C8B-B14F-4D97-AF65-F5344CB8AC3E}">
        <p14:creationId xmlns:p14="http://schemas.microsoft.com/office/powerpoint/2010/main" val="2321423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026B5-2F88-BA48-A996-4A13FDFAA43A}"/>
              </a:ext>
            </a:extLst>
          </p:cNvPr>
          <p:cNvSpPr>
            <a:spLocks noGrp="1"/>
          </p:cNvSpPr>
          <p:nvPr>
            <p:ph type="title"/>
          </p:nvPr>
        </p:nvSpPr>
        <p:spPr/>
        <p:txBody>
          <a:bodyPr/>
          <a:lstStyle/>
          <a:p>
            <a:r>
              <a:rPr lang="en-US" dirty="0"/>
              <a:t>Release Dates</a:t>
            </a:r>
          </a:p>
        </p:txBody>
      </p:sp>
      <p:sp>
        <p:nvSpPr>
          <p:cNvPr id="3" name="Text Placeholder 2">
            <a:extLst>
              <a:ext uri="{FF2B5EF4-FFF2-40B4-BE49-F238E27FC236}">
                <a16:creationId xmlns:a16="http://schemas.microsoft.com/office/drawing/2014/main" id="{A5ABDF8F-0AD5-5C43-9EF3-8679B9897E01}"/>
              </a:ext>
            </a:extLst>
          </p:cNvPr>
          <p:cNvSpPr>
            <a:spLocks noGrp="1"/>
          </p:cNvSpPr>
          <p:nvPr>
            <p:ph type="body" idx="1"/>
          </p:nvPr>
        </p:nvSpPr>
        <p:spPr/>
        <p:txBody>
          <a:bodyPr/>
          <a:lstStyle/>
          <a:p>
            <a:r>
              <a:rPr lang="en-US" dirty="0"/>
              <a:t>Week of August 18, 2025*</a:t>
            </a:r>
          </a:p>
        </p:txBody>
      </p:sp>
      <p:sp>
        <p:nvSpPr>
          <p:cNvPr id="4" name="Content Placeholder 3">
            <a:extLst>
              <a:ext uri="{FF2B5EF4-FFF2-40B4-BE49-F238E27FC236}">
                <a16:creationId xmlns:a16="http://schemas.microsoft.com/office/drawing/2014/main" id="{7782A119-28D1-B54D-A879-A0DDEC296674}"/>
              </a:ext>
            </a:extLst>
          </p:cNvPr>
          <p:cNvSpPr>
            <a:spLocks noGrp="1"/>
          </p:cNvSpPr>
          <p:nvPr>
            <p:ph sz="half" idx="2"/>
          </p:nvPr>
        </p:nvSpPr>
        <p:spPr>
          <a:xfrm>
            <a:off x="952500" y="2786445"/>
            <a:ext cx="3036477" cy="1761701"/>
          </a:xfrm>
        </p:spPr>
        <p:txBody>
          <a:bodyPr numCol="2">
            <a:normAutofit/>
          </a:bodyPr>
          <a:lstStyle/>
          <a:p>
            <a:r>
              <a:rPr lang="en-US" dirty="0"/>
              <a:t>K-40V</a:t>
            </a:r>
          </a:p>
          <a:p>
            <a:r>
              <a:rPr lang="en-US" dirty="0"/>
              <a:t>K-41V</a:t>
            </a:r>
          </a:p>
          <a:p>
            <a:r>
              <a:rPr lang="en-US" dirty="0"/>
              <a:t>K-120V</a:t>
            </a:r>
          </a:p>
          <a:p>
            <a:r>
              <a:rPr lang="en-US" dirty="0"/>
              <a:t>K-130V</a:t>
            </a:r>
          </a:p>
          <a:p>
            <a:r>
              <a:rPr lang="en-US" dirty="0"/>
              <a:t>K-40ES</a:t>
            </a:r>
          </a:p>
          <a:p>
            <a:r>
              <a:rPr lang="en-US" dirty="0"/>
              <a:t>K-41ES</a:t>
            </a:r>
          </a:p>
          <a:p>
            <a:r>
              <a:rPr lang="en-US" dirty="0"/>
              <a:t>K-120ES</a:t>
            </a:r>
          </a:p>
          <a:p>
            <a:r>
              <a:rPr lang="en-US" dirty="0"/>
              <a:t>K-130ES</a:t>
            </a:r>
          </a:p>
          <a:p>
            <a:pPr marL="0" indent="0">
              <a:buNone/>
            </a:pPr>
            <a:endParaRPr lang="en-US" dirty="0"/>
          </a:p>
          <a:p>
            <a:endParaRPr lang="en-US" dirty="0"/>
          </a:p>
        </p:txBody>
      </p:sp>
      <p:sp>
        <p:nvSpPr>
          <p:cNvPr id="5" name="Text Placeholder 4">
            <a:extLst>
              <a:ext uri="{FF2B5EF4-FFF2-40B4-BE49-F238E27FC236}">
                <a16:creationId xmlns:a16="http://schemas.microsoft.com/office/drawing/2014/main" id="{B55E5840-ED0D-0349-88F3-4E90A0094985}"/>
              </a:ext>
            </a:extLst>
          </p:cNvPr>
          <p:cNvSpPr>
            <a:spLocks noGrp="1"/>
          </p:cNvSpPr>
          <p:nvPr>
            <p:ph type="body" idx="10"/>
          </p:nvPr>
        </p:nvSpPr>
        <p:spPr/>
        <p:txBody>
          <a:bodyPr>
            <a:normAutofit/>
          </a:bodyPr>
          <a:lstStyle/>
          <a:p>
            <a:r>
              <a:rPr lang="en-US" dirty="0"/>
              <a:t>Week of September 8, 2025*</a:t>
            </a:r>
          </a:p>
        </p:txBody>
      </p:sp>
      <p:sp>
        <p:nvSpPr>
          <p:cNvPr id="6" name="Content Placeholder 5">
            <a:extLst>
              <a:ext uri="{FF2B5EF4-FFF2-40B4-BE49-F238E27FC236}">
                <a16:creationId xmlns:a16="http://schemas.microsoft.com/office/drawing/2014/main" id="{34801285-85FB-FD43-9631-322998389AF0}"/>
              </a:ext>
            </a:extLst>
          </p:cNvPr>
          <p:cNvSpPr>
            <a:spLocks noGrp="1"/>
          </p:cNvSpPr>
          <p:nvPr>
            <p:ph sz="half" idx="11"/>
          </p:nvPr>
        </p:nvSpPr>
        <p:spPr/>
        <p:txBody>
          <a:bodyPr numCol="2">
            <a:normAutofit/>
          </a:bodyPr>
          <a:lstStyle/>
          <a:p>
            <a:r>
              <a:rPr lang="en-US" dirty="0"/>
              <a:t>K-40</a:t>
            </a:r>
          </a:p>
          <a:p>
            <a:r>
              <a:rPr lang="en-US" dirty="0"/>
              <a:t>Schedule S</a:t>
            </a:r>
          </a:p>
          <a:p>
            <a:r>
              <a:rPr lang="en-US" dirty="0"/>
              <a:t>Schedule CR</a:t>
            </a:r>
          </a:p>
          <a:p>
            <a:r>
              <a:rPr lang="en-US" dirty="0"/>
              <a:t>Schedule A</a:t>
            </a:r>
          </a:p>
          <a:p>
            <a:r>
              <a:rPr lang="en-US" dirty="0"/>
              <a:t>K-40H</a:t>
            </a:r>
          </a:p>
          <a:p>
            <a:r>
              <a:rPr lang="en-US" dirty="0"/>
              <a:t>K-40PT</a:t>
            </a:r>
          </a:p>
          <a:p>
            <a:r>
              <a:rPr lang="en-US" dirty="0"/>
              <a:t>K-40SVR</a:t>
            </a:r>
          </a:p>
          <a:p>
            <a:pPr marL="0" indent="0">
              <a:buNone/>
            </a:pPr>
            <a:endParaRPr lang="en-US" dirty="0"/>
          </a:p>
          <a:p>
            <a:endParaRPr lang="en-US" dirty="0"/>
          </a:p>
        </p:txBody>
      </p:sp>
      <p:sp>
        <p:nvSpPr>
          <p:cNvPr id="7" name="Text Placeholder 6">
            <a:extLst>
              <a:ext uri="{FF2B5EF4-FFF2-40B4-BE49-F238E27FC236}">
                <a16:creationId xmlns:a16="http://schemas.microsoft.com/office/drawing/2014/main" id="{8820E658-15B8-6C4B-A736-3D894774670E}"/>
              </a:ext>
            </a:extLst>
          </p:cNvPr>
          <p:cNvSpPr>
            <a:spLocks noGrp="1"/>
          </p:cNvSpPr>
          <p:nvPr>
            <p:ph type="body" idx="12"/>
          </p:nvPr>
        </p:nvSpPr>
        <p:spPr/>
        <p:txBody>
          <a:bodyPr/>
          <a:lstStyle/>
          <a:p>
            <a:r>
              <a:rPr lang="en-US" dirty="0"/>
              <a:t>Week of October 6, 2025*</a:t>
            </a:r>
          </a:p>
        </p:txBody>
      </p:sp>
      <p:sp>
        <p:nvSpPr>
          <p:cNvPr id="8" name="Content Placeholder 7">
            <a:extLst>
              <a:ext uri="{FF2B5EF4-FFF2-40B4-BE49-F238E27FC236}">
                <a16:creationId xmlns:a16="http://schemas.microsoft.com/office/drawing/2014/main" id="{7F52F621-1B1F-5E49-939F-12BD1A0FD522}"/>
              </a:ext>
            </a:extLst>
          </p:cNvPr>
          <p:cNvSpPr>
            <a:spLocks noGrp="1"/>
          </p:cNvSpPr>
          <p:nvPr>
            <p:ph sz="half" idx="13"/>
          </p:nvPr>
        </p:nvSpPr>
        <p:spPr/>
        <p:txBody>
          <a:bodyPr>
            <a:normAutofit/>
          </a:bodyPr>
          <a:lstStyle/>
          <a:p>
            <a:r>
              <a:rPr lang="en-US" dirty="0"/>
              <a:t>K-41</a:t>
            </a:r>
          </a:p>
          <a:p>
            <a:r>
              <a:rPr lang="en-US" dirty="0"/>
              <a:t>K-120</a:t>
            </a:r>
          </a:p>
          <a:p>
            <a:r>
              <a:rPr lang="en-US" dirty="0"/>
              <a:t>K-120EX</a:t>
            </a:r>
          </a:p>
          <a:p>
            <a:r>
              <a:rPr lang="en-US" dirty="0"/>
              <a:t>K-120S</a:t>
            </a:r>
          </a:p>
          <a:p>
            <a:r>
              <a:rPr lang="en-US" dirty="0"/>
              <a:t>K-130</a:t>
            </a:r>
          </a:p>
          <a:p>
            <a:pPr marL="0" indent="0">
              <a:buNone/>
            </a:pPr>
            <a:endParaRPr lang="en-US" dirty="0"/>
          </a:p>
          <a:p>
            <a:pPr marL="0" indent="0">
              <a:buNone/>
            </a:pPr>
            <a:endParaRPr lang="en-US" dirty="0"/>
          </a:p>
          <a:p>
            <a:pPr marL="0" indent="0">
              <a:buNone/>
            </a:pPr>
            <a:endParaRPr lang="en-US" dirty="0"/>
          </a:p>
          <a:p>
            <a:endParaRPr lang="en-US" dirty="0"/>
          </a:p>
        </p:txBody>
      </p:sp>
      <p:sp>
        <p:nvSpPr>
          <p:cNvPr id="11" name="Slide Number Placeholder 10">
            <a:extLst>
              <a:ext uri="{FF2B5EF4-FFF2-40B4-BE49-F238E27FC236}">
                <a16:creationId xmlns:a16="http://schemas.microsoft.com/office/drawing/2014/main" id="{8B50C3FA-D20D-3049-9C7F-6F37D4E022C5}"/>
              </a:ext>
            </a:extLst>
          </p:cNvPr>
          <p:cNvSpPr>
            <a:spLocks noGrp="1"/>
          </p:cNvSpPr>
          <p:nvPr>
            <p:ph type="sldNum" sz="quarter" idx="16"/>
          </p:nvPr>
        </p:nvSpPr>
        <p:spPr>
          <a:xfrm>
            <a:off x="971550" y="6332220"/>
            <a:ext cx="523240" cy="247651"/>
          </a:xfrm>
        </p:spPr>
        <p:txBody>
          <a:bodyPr/>
          <a:lstStyle/>
          <a:p>
            <a:pPr algn="l"/>
            <a:fld id="{294A09A9-5501-47C1-A89A-A340965A2BE2}" type="slidenum">
              <a:rPr lang="en-US" smtClean="0"/>
              <a:pPr algn="l"/>
              <a:t>9</a:t>
            </a:fld>
            <a:endParaRPr lang="en-US" dirty="0"/>
          </a:p>
        </p:txBody>
      </p:sp>
      <p:sp>
        <p:nvSpPr>
          <p:cNvPr id="10" name="Footer Placeholder 9">
            <a:extLst>
              <a:ext uri="{FF2B5EF4-FFF2-40B4-BE49-F238E27FC236}">
                <a16:creationId xmlns:a16="http://schemas.microsoft.com/office/drawing/2014/main" id="{56278D20-060E-1942-9A72-E600C02A8208}"/>
              </a:ext>
            </a:extLst>
          </p:cNvPr>
          <p:cNvSpPr>
            <a:spLocks noGrp="1"/>
          </p:cNvSpPr>
          <p:nvPr>
            <p:ph type="ftr" sz="quarter" idx="15"/>
          </p:nvPr>
        </p:nvSpPr>
        <p:spPr>
          <a:xfrm>
            <a:off x="1494790" y="6332220"/>
            <a:ext cx="1497330" cy="247651"/>
          </a:xfrm>
        </p:spPr>
        <p:txBody>
          <a:bodyPr/>
          <a:lstStyle/>
          <a:p>
            <a:r>
              <a:rPr lang="en-US" dirty="0"/>
              <a:t>NACTP Annual Meeting</a:t>
            </a:r>
          </a:p>
        </p:txBody>
      </p:sp>
      <p:sp>
        <p:nvSpPr>
          <p:cNvPr id="14" name="Text Placeholder 2">
            <a:extLst>
              <a:ext uri="{FF2B5EF4-FFF2-40B4-BE49-F238E27FC236}">
                <a16:creationId xmlns:a16="http://schemas.microsoft.com/office/drawing/2014/main" id="{9D129A78-02BD-CB28-167D-721E0618DEB6}"/>
              </a:ext>
            </a:extLst>
          </p:cNvPr>
          <p:cNvSpPr txBox="1">
            <a:spLocks/>
          </p:cNvSpPr>
          <p:nvPr/>
        </p:nvSpPr>
        <p:spPr>
          <a:xfrm>
            <a:off x="2763197" y="4781832"/>
            <a:ext cx="6284605" cy="529117"/>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lang="en-US" sz="1800" b="0" i="0" kern="1200" spc="0" baseline="0" dirty="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*With limited changes, some of the returns/vouchers could be released earlier than the dates indicated above.</a:t>
            </a:r>
          </a:p>
          <a:p>
            <a:endParaRPr lang="en-US" dirty="0"/>
          </a:p>
        </p:txBody>
      </p:sp>
      <p:sp>
        <p:nvSpPr>
          <p:cNvPr id="12" name="Text Placeholder 2">
            <a:extLst>
              <a:ext uri="{FF2B5EF4-FFF2-40B4-BE49-F238E27FC236}">
                <a16:creationId xmlns:a16="http://schemas.microsoft.com/office/drawing/2014/main" id="{FC89D791-8B06-FC1B-CBE8-642EBF17AFAC}"/>
              </a:ext>
            </a:extLst>
          </p:cNvPr>
          <p:cNvSpPr txBox="1">
            <a:spLocks/>
          </p:cNvSpPr>
          <p:nvPr/>
        </p:nvSpPr>
        <p:spPr>
          <a:xfrm>
            <a:off x="2763196" y="5497996"/>
            <a:ext cx="6284605" cy="529117"/>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lang="en-US" sz="1800" b="0" i="0" kern="1200" spc="0" baseline="0" dirty="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Please note – Instruction booklets will be posted to the SES site in late October/early November 2025.</a:t>
            </a:r>
          </a:p>
        </p:txBody>
      </p:sp>
    </p:spTree>
    <p:extLst>
      <p:ext uri="{BB962C8B-B14F-4D97-AF65-F5344CB8AC3E}">
        <p14:creationId xmlns:p14="http://schemas.microsoft.com/office/powerpoint/2010/main" val="495483412"/>
      </p:ext>
    </p:extLst>
  </p:cSld>
  <p:clrMapOvr>
    <a:masterClrMapping/>
  </p:clrMapOvr>
</p:sld>
</file>

<file path=ppt/theme/theme1.xml><?xml version="1.0" encoding="utf-8"?>
<a:theme xmlns:a="http://schemas.openxmlformats.org/drawingml/2006/main" name="Custom">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issPresentation C_Win32_MW_JS_SL_v2.potx" id="{26A8DC41-7521-4E8A-BB40-82DDDF6580CB}" vid="{96196EC2-C392-482E-BF29-9BD12A6266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_ip_UnifiedCompliancePolicyUIAction xmlns="http://schemas.microsoft.com/sharepoint/v3" xsi:nil="true"/>
    <Image xmlns="71af3243-3dd4-4a8d-8c0d-dd76da1f02a5">
      <Url xsi:nil="true"/>
      <Description xsi:nil="true"/>
    </Image>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20B6E4-879E-4E6C-BDE7-261540CD3765}">
  <ds:schemaRefs>
    <ds:schemaRef ds:uri="http://schemas.microsoft.com/sharepoint/v3/contenttype/forms"/>
  </ds:schemaRefs>
</ds:datastoreItem>
</file>

<file path=customXml/itemProps2.xml><?xml version="1.0" encoding="utf-8"?>
<ds:datastoreItem xmlns:ds="http://schemas.openxmlformats.org/officeDocument/2006/customXml" ds:itemID="{09EC1AB0-9704-404D-B6D3-819D938AC55B}">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922031A1-A3F6-46C8-8D74-AA96D58FD7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Geometric annual presentation</Template>
  <TotalTime>20833</TotalTime>
  <Words>1172</Words>
  <Application>Microsoft Office PowerPoint</Application>
  <PresentationFormat>Widescreen</PresentationFormat>
  <Paragraphs>142</Paragraphs>
  <Slides>11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Franklin Gothic Book</vt:lpstr>
      <vt:lpstr>Franklin Gothic Demi</vt:lpstr>
      <vt:lpstr>Wingdings</vt:lpstr>
      <vt:lpstr>Custom</vt:lpstr>
      <vt:lpstr>NACTP Annual Meeting</vt:lpstr>
      <vt:lpstr>PowerPoint Presentation</vt:lpstr>
      <vt:lpstr>KDOR Contact Information</vt:lpstr>
      <vt:lpstr>What’s New</vt:lpstr>
      <vt:lpstr>What’s New cont.</vt:lpstr>
      <vt:lpstr>What’s New cont.</vt:lpstr>
      <vt:lpstr>What’s New cont.</vt:lpstr>
      <vt:lpstr>Reminders</vt:lpstr>
      <vt:lpstr>Release Dates</vt:lpstr>
      <vt:lpstr>Concerns from last year: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NACTP Annual Meeting</dc:title>
  <dc:creator>Jordan Dwyer [KDOR]</dc:creator>
  <cp:lastModifiedBy>Shannon Herin [KDOR]</cp:lastModifiedBy>
  <cp:revision>51</cp:revision>
  <dcterms:created xsi:type="dcterms:W3CDTF">2023-07-26T12:52:07Z</dcterms:created>
  <dcterms:modified xsi:type="dcterms:W3CDTF">2025-08-08T18:45:00Z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